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1" r:id="rId2"/>
    <p:sldId id="390" r:id="rId3"/>
    <p:sldId id="329" r:id="rId4"/>
    <p:sldId id="373" r:id="rId5"/>
    <p:sldId id="330" r:id="rId6"/>
    <p:sldId id="382" r:id="rId7"/>
    <p:sldId id="375" r:id="rId8"/>
    <p:sldId id="377" r:id="rId9"/>
    <p:sldId id="385" r:id="rId10"/>
    <p:sldId id="386" r:id="rId11"/>
    <p:sldId id="387" r:id="rId12"/>
    <p:sldId id="379" r:id="rId13"/>
    <p:sldId id="397" r:id="rId14"/>
    <p:sldId id="395" r:id="rId15"/>
    <p:sldId id="39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ER, Gillian" initials="GB" lastIdx="6" clrIdx="0"/>
  <p:cmAuthor id="1" name="DICKENSON, Jane" initials="JD" lastIdx="1" clrIdx="1"/>
  <p:cmAuthor id="2" name="DU, Xia" initials="XD" lastIdx="3" clrIdx="2"/>
  <p:cmAuthor id="3" name="CALCINO, Lisa" initials="LC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38"/>
    <a:srgbClr val="78BE20"/>
    <a:srgbClr val="C2E189"/>
    <a:srgbClr val="B1E4E3"/>
    <a:srgbClr val="00B0B8"/>
    <a:srgbClr val="F9B5C4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7886" autoAdjust="0"/>
  </p:normalViewPr>
  <p:slideViewPr>
    <p:cSldViewPr showGuides="1">
      <p:cViewPr>
        <p:scale>
          <a:sx n="80" d="100"/>
          <a:sy n="80" d="100"/>
        </p:scale>
        <p:origin x="2152" y="432"/>
      </p:cViewPr>
      <p:guideLst>
        <p:guide orient="horz" pos="3707"/>
        <p:guide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9DF2F-06ED-45ED-824A-4E0B43C875F4}" type="datetimeFigureOut">
              <a:rPr lang="en-AU" smtClean="0"/>
              <a:t>19/6/17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91A0-5B0B-4321-B2CD-795B1F6DDC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9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62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3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378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200"/>
              <a:buFont typeface="Symbol"/>
              <a:buChar char=""/>
            </a:pPr>
            <a:endParaRPr lang="en-A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22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185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849313"/>
            <a:ext cx="4962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715153"/>
            <a:ext cx="6400800" cy="4466987"/>
          </a:xfrm>
        </p:spPr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33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91A0-5B0B-4321-B2CD-795B1F6DDCB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37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268" y="3886200"/>
            <a:ext cx="6120000" cy="1081383"/>
          </a:xfrm>
        </p:spPr>
        <p:txBody>
          <a:bodyPr anchor="t" anchorCtr="0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268" y="5019588"/>
            <a:ext cx="6120000" cy="10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84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242855-3E19-4B56-9B63-C1E593F9A15F}" type="datetime1">
              <a:rPr lang="en-AU" smtClean="0"/>
              <a:pPr/>
              <a:t>19/6/17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10AA22-7383-4F49-87C9-FE0A84CB796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53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6359034"/>
            <a:ext cx="9144000" cy="0"/>
          </a:xfrm>
          <a:prstGeom prst="line">
            <a:avLst/>
          </a:prstGeom>
          <a:ln w="57150">
            <a:solidFill>
              <a:srgbClr val="275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268" y="1754076"/>
            <a:ext cx="6120000" cy="2160000"/>
          </a:xfrm>
        </p:spPr>
        <p:txBody>
          <a:bodyPr anchor="t" anchorCtr="0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14903A-FB95-4247-A56B-87C17A2A86F1}" type="datetime1">
              <a:rPr lang="en-AU" smtClean="0"/>
              <a:t>19/6/17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Insert presentation title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10AA22-7383-4F49-87C9-FE0A84CB796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25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Break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32400"/>
          </a:xfrm>
          <a:prstGeom prst="rect">
            <a:avLst/>
          </a:prstGeom>
          <a:solidFill>
            <a:srgbClr val="C2E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268" y="720313"/>
            <a:ext cx="7200000" cy="5164549"/>
          </a:xfrm>
        </p:spPr>
        <p:txBody>
          <a:bodyPr anchor="t" anchorCtr="0"/>
          <a:lstStyle>
            <a:lvl1pPr>
              <a:lnSpc>
                <a:spcPct val="110000"/>
              </a:lnSpc>
              <a:defRPr sz="4000" i="1">
                <a:solidFill>
                  <a:srgbClr val="275D38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DB4F3A-8A16-47A2-8369-DC0CD9C8F65D}" type="datetime1">
              <a:rPr lang="en-AU" smtClean="0"/>
              <a:t>19/6/17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Insert presentation title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10AA22-7383-4F49-87C9-FE0A84CB796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53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332400"/>
          </a:xfrm>
          <a:prstGeom prst="rect">
            <a:avLst/>
          </a:prstGeom>
          <a:solidFill>
            <a:srgbClr val="C2E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268" y="1529174"/>
            <a:ext cx="6120000" cy="1081383"/>
          </a:xfrm>
        </p:spPr>
        <p:txBody>
          <a:bodyPr anchor="b" anchorCtr="0"/>
          <a:lstStyle>
            <a:lvl1pPr>
              <a:lnSpc>
                <a:spcPct val="80000"/>
              </a:lnSpc>
              <a:defRPr sz="6300">
                <a:solidFill>
                  <a:srgbClr val="275D38"/>
                </a:solidFill>
              </a:defRPr>
            </a:lvl1pPr>
          </a:lstStyle>
          <a:p>
            <a:r>
              <a:rPr lang="en-US" dirty="0" smtClean="0"/>
              <a:t>Click to add text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268" y="3004846"/>
            <a:ext cx="6120000" cy="1080000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500" i="1">
                <a:solidFill>
                  <a:srgbClr val="275D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919699-CFCB-4F17-BF24-204C1E5629E7}" type="datetime1">
              <a:rPr lang="en-AU" smtClean="0"/>
              <a:t>19/6/17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Insert presentation title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10AA22-7383-4F49-87C9-FE0A84CB796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33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AF29-D7AC-413F-A71F-1A4C42563919}" type="datetime1">
              <a:rPr lang="en-AU" smtClean="0"/>
              <a:t>19/6/17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89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6" y="472165"/>
            <a:ext cx="7972148" cy="1012619"/>
          </a:xfrm>
        </p:spPr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927" y="1530000"/>
            <a:ext cx="3785586" cy="452596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488" y="1530000"/>
            <a:ext cx="3785586" cy="4525963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AE24-7C7A-4F40-B44E-CCEDBCE2F54D}" type="datetime1">
              <a:rPr lang="en-AU" smtClean="0"/>
              <a:t>19/6/17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2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6" y="472165"/>
            <a:ext cx="7972148" cy="1012619"/>
          </a:xfrm>
        </p:spPr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26" y="1529176"/>
            <a:ext cx="449013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9D6A-E757-4B26-9604-918E5CEB0D65}" type="datetime1">
              <a:rPr lang="en-AU" smtClean="0"/>
              <a:t>19/6/17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8326" y="6391862"/>
            <a:ext cx="548162" cy="365125"/>
          </a:xfrm>
        </p:spPr>
        <p:txBody>
          <a:bodyPr/>
          <a:lstStyle/>
          <a:p>
            <a:fld id="{EF10AA22-7383-4F49-87C9-FE0A84CB79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678074" y="2060848"/>
            <a:ext cx="2880000" cy="2708328"/>
          </a:xfrm>
          <a:solidFill>
            <a:srgbClr val="C2E189"/>
          </a:solidFill>
        </p:spPr>
        <p:txBody>
          <a:bodyPr/>
          <a:lstStyle>
            <a:lvl1pPr>
              <a:lnSpc>
                <a:spcPct val="100000"/>
              </a:lnSpc>
              <a:defRPr sz="1600" baseline="0">
                <a:latin typeface="+mj-lt"/>
              </a:defRPr>
            </a:lvl1pPr>
            <a:lvl2pPr>
              <a:lnSpc>
                <a:spcPct val="100000"/>
              </a:lnSpc>
              <a:defRPr sz="1600">
                <a:latin typeface="+mj-lt"/>
              </a:defRPr>
            </a:lvl2pPr>
            <a:lvl3pPr>
              <a:lnSpc>
                <a:spcPct val="100000"/>
              </a:lnSpc>
              <a:defRPr sz="1600">
                <a:latin typeface="+mj-lt"/>
              </a:defRPr>
            </a:lvl3pPr>
            <a:lvl4pPr>
              <a:lnSpc>
                <a:spcPct val="100000"/>
              </a:lnSpc>
              <a:defRPr sz="1600">
                <a:latin typeface="+mj-lt"/>
              </a:defRPr>
            </a:lvl4pPr>
            <a:lvl5pPr>
              <a:lnSpc>
                <a:spcPct val="100000"/>
              </a:lnSpc>
              <a:defRPr sz="1600">
                <a:latin typeface="+mj-lt"/>
              </a:defRPr>
            </a:lvl5pPr>
          </a:lstStyle>
          <a:p>
            <a:pPr lvl="0"/>
            <a:r>
              <a:rPr lang="en-US" dirty="0" smtClean="0"/>
              <a:t>Click icon to add chart, table or diagram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678074" y="1529177"/>
            <a:ext cx="2880000" cy="477176"/>
          </a:xfrm>
        </p:spPr>
        <p:txBody>
          <a:bodyPr tIns="36000"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chart title</a:t>
            </a:r>
          </a:p>
        </p:txBody>
      </p:sp>
    </p:spTree>
    <p:extLst>
      <p:ext uri="{BB962C8B-B14F-4D97-AF65-F5344CB8AC3E}">
        <p14:creationId xmlns:p14="http://schemas.microsoft.com/office/powerpoint/2010/main" val="133173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6" y="472165"/>
            <a:ext cx="7972148" cy="1012619"/>
          </a:xfrm>
        </p:spPr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D144-12CD-414A-9CF4-09B0361B760B}" type="datetime1">
              <a:rPr lang="en-AU" smtClean="0"/>
              <a:t>19/6/17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8326" y="6391862"/>
            <a:ext cx="548162" cy="365125"/>
          </a:xfrm>
        </p:spPr>
        <p:txBody>
          <a:bodyPr/>
          <a:lstStyle/>
          <a:p>
            <a:fld id="{EF10AA22-7383-4F49-87C9-FE0A84CB796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85926" y="1529176"/>
            <a:ext cx="7974000" cy="4348096"/>
          </a:xfrm>
          <a:solidFill>
            <a:srgbClr val="C2E189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8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8BE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DA43-6B76-4F43-8966-B944363D2BF7}" type="datetime1">
              <a:rPr lang="en-AU" smtClean="0"/>
              <a:t>19/6/17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08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32400"/>
            <a:ext cx="9144000" cy="5256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926" y="472165"/>
            <a:ext cx="7972148" cy="10126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926" y="1529176"/>
            <a:ext cx="7972148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833" y="6391862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DF24D5F-2844-4E91-A1E1-DABACD56299B}" type="datetime1">
              <a:rPr lang="en-AU" smtClean="0"/>
              <a:t>19/6/17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926" y="6391862"/>
            <a:ext cx="65063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smtClean="0"/>
              <a:t>Insert presentation title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8326" y="6391862"/>
            <a:ext cx="5481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EF10AA22-7383-4F49-87C9-FE0A84CB796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5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50" r:id="rId5"/>
    <p:sldLayoutId id="2147483652" r:id="rId6"/>
    <p:sldLayoutId id="2147483659" r:id="rId7"/>
    <p:sldLayoutId id="2147483661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78BE20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4638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39850" indent="-265113" algn="l" defTabSz="914400" rtl="0" eaLnBrk="1" latinLnBrk="0" hangingPunct="1">
        <a:lnSpc>
          <a:spcPct val="110000"/>
        </a:lnSpc>
        <a:spcBef>
          <a:spcPts val="3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0"/>
            <a:ext cx="8031332" cy="1828800"/>
          </a:xfrm>
        </p:spPr>
        <p:txBody>
          <a:bodyPr/>
          <a:lstStyle/>
          <a:p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The </a:t>
            </a:r>
            <a:r>
              <a:rPr lang="en-GB" sz="2800" dirty="0"/>
              <a:t>Australian </a:t>
            </a:r>
            <a:r>
              <a:rPr lang="en-AU" sz="2800" dirty="0" smtClean="0"/>
              <a:t>Priority Investment Approach</a:t>
            </a:r>
            <a:br>
              <a:rPr lang="en-AU" sz="2800" dirty="0" smtClean="0"/>
            </a:br>
            <a:endParaRPr lang="en-A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943600"/>
            <a:ext cx="6120000" cy="533400"/>
          </a:xfrm>
        </p:spPr>
        <p:txBody>
          <a:bodyPr/>
          <a:lstStyle/>
          <a:p>
            <a:r>
              <a:rPr lang="en-AU" dirty="0" smtClean="0"/>
              <a:t>29 May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64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Initial priority groups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26" y="1529177"/>
            <a:ext cx="7972148" cy="4185824"/>
          </a:xfrm>
        </p:spPr>
        <p:txBody>
          <a:bodyPr/>
          <a:lstStyle/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b="1" dirty="0" smtClean="0"/>
              <a:t>Young parents: </a:t>
            </a:r>
            <a:r>
              <a:rPr lang="en-AU" dirty="0" smtClean="0"/>
              <a:t>young </a:t>
            </a:r>
            <a:r>
              <a:rPr lang="en-AU" dirty="0"/>
              <a:t>people aged under 25 who started receiving Parenting Payment at age 18 or under and who are still receiving an income support </a:t>
            </a:r>
            <a:r>
              <a:rPr lang="en-AU" dirty="0" smtClean="0"/>
              <a:t>payment.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AU" dirty="0"/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b="1" dirty="0" smtClean="0"/>
              <a:t>Young carers: </a:t>
            </a:r>
            <a:r>
              <a:rPr lang="en-AU" dirty="0" smtClean="0"/>
              <a:t>young </a:t>
            </a:r>
            <a:r>
              <a:rPr lang="en-AU" dirty="0"/>
              <a:t>people aged under 25 who are in receipt of Carer Payment or at immediate risk of going onto the </a:t>
            </a:r>
            <a:r>
              <a:rPr lang="en-AU" dirty="0" smtClean="0"/>
              <a:t>payment.</a:t>
            </a:r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b="1" dirty="0" smtClean="0"/>
              <a:t>Students at risk of unemployment: </a:t>
            </a:r>
            <a:r>
              <a:rPr lang="en-AU" dirty="0" smtClean="0"/>
              <a:t>young </a:t>
            </a:r>
            <a:r>
              <a:rPr lang="en-AU" dirty="0"/>
              <a:t>people aged under 25 who have moved, or are at risk of moving, from study (post-secondary or tertiary and been in receipt or receiving a student payment) to an extended period on an unemployment payment.</a:t>
            </a:r>
          </a:p>
          <a:p>
            <a:pPr marL="2667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8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 Try, Test and Learn Fund works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Priority Investment Approach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11</a:t>
            </a:fld>
            <a:endParaRPr lang="en-AU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1167"/>
            <a:ext cx="8153400" cy="35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importance of </a:t>
            </a:r>
            <a:r>
              <a:rPr lang="en-AU" dirty="0" smtClean="0"/>
              <a:t>evaluation and co-design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12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3058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dirty="0"/>
              <a:t>Interventions </a:t>
            </a:r>
            <a:r>
              <a:rPr lang="en-AU" dirty="0" smtClean="0"/>
              <a:t>introduced </a:t>
            </a:r>
            <a:r>
              <a:rPr lang="en-AU" dirty="0"/>
              <a:t>using a ‘try, test and learn’ </a:t>
            </a:r>
            <a:r>
              <a:rPr lang="en-AU" dirty="0" smtClean="0"/>
              <a:t>approach.</a:t>
            </a:r>
          </a:p>
          <a:p>
            <a:pPr lvl="0"/>
            <a:r>
              <a:rPr lang="en-AU" dirty="0" smtClean="0"/>
              <a:t>Developing </a:t>
            </a:r>
            <a:r>
              <a:rPr lang="en-AU" dirty="0"/>
              <a:t>an evaluation/evidence framework is a key element of the co-design process with end users and other key stakeholders. </a:t>
            </a:r>
            <a:endParaRPr lang="en-AU" dirty="0" smtClean="0"/>
          </a:p>
          <a:p>
            <a:pPr lvl="0"/>
            <a:r>
              <a:rPr lang="en-AU" dirty="0" smtClean="0"/>
              <a:t>The predictive analysis </a:t>
            </a:r>
            <a:r>
              <a:rPr lang="en-AU" dirty="0"/>
              <a:t>will form an important component in determining the effectiveness of interventions and policy settings will be refined on the basis of robust and ongoing evaluation. </a:t>
            </a:r>
            <a:endParaRPr lang="en-AU" dirty="0" smtClean="0"/>
          </a:p>
          <a:p>
            <a:pPr lvl="0"/>
            <a:r>
              <a:rPr lang="en-AU" dirty="0"/>
              <a:t>Interventions are evaluated to determine “what works for whom” and adjusted, scaled or ceased accordingly.</a:t>
            </a:r>
          </a:p>
          <a:p>
            <a:pPr lvl="0"/>
            <a:r>
              <a:rPr lang="en-AU" dirty="0"/>
              <a:t>Interventions could be piloted and refined on a smaller-scale before being scaled to a larger or national level if they are proven effective.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35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Outcomes-Based </a:t>
            </a:r>
            <a:r>
              <a:rPr lang="en-US" dirty="0" smtClean="0">
                <a:latin typeface="Georgia" panose="02040502050405020303" pitchFamily="18" charset="0"/>
              </a:rPr>
              <a:t/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Commissioning </a:t>
            </a:r>
            <a:r>
              <a:rPr lang="en-US" dirty="0">
                <a:latin typeface="Georgia" panose="02040502050405020303" pitchFamily="18" charset="0"/>
              </a:rPr>
              <a:t>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  <a:defRPr/>
            </a:pPr>
            <a:endParaRPr lang="en-AU" dirty="0" smtClean="0"/>
          </a:p>
          <a:p>
            <a:pPr marL="0" lvl="1" indent="0">
              <a:buNone/>
              <a:defRPr/>
            </a:pPr>
            <a:endParaRPr lang="en-AU" dirty="0"/>
          </a:p>
          <a:p>
            <a:pPr>
              <a:defRPr/>
            </a:pPr>
            <a:r>
              <a:rPr lang="en-AU" dirty="0" smtClean="0"/>
              <a:t>Decisions </a:t>
            </a:r>
            <a:r>
              <a:rPr lang="en-AU" dirty="0"/>
              <a:t>are based on clearly articulated understanding </a:t>
            </a:r>
            <a:br>
              <a:rPr lang="en-AU" dirty="0"/>
            </a:br>
            <a:r>
              <a:rPr lang="en-AU" dirty="0"/>
              <a:t>of need and clear and measurable outcomes. </a:t>
            </a:r>
            <a:endParaRPr lang="en-AU" dirty="0" smtClean="0"/>
          </a:p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 smtClean="0"/>
              <a:t>We </a:t>
            </a:r>
            <a:r>
              <a:rPr lang="en-AU" dirty="0"/>
              <a:t>use and share data, intelligence and evidence to support </a:t>
            </a:r>
            <a:br>
              <a:rPr lang="en-AU" dirty="0"/>
            </a:br>
            <a:r>
              <a:rPr lang="en-AU" dirty="0"/>
              <a:t>continual improvement in outcomes that improve wellbeing.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Priority Investment Approach and the Try, Test and Learn Fund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Impact Investing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14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3058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Generating new investments</a:t>
            </a:r>
          </a:p>
          <a:p>
            <a:r>
              <a:rPr lang="en-AU" dirty="0"/>
              <a:t>Social impact investments (SIIs) bring together capital and expertise from across sectors to address complex social problems.</a:t>
            </a:r>
          </a:p>
          <a:p>
            <a:r>
              <a:rPr lang="en-AU" dirty="0"/>
              <a:t>The Government has committed $30 million over 10 years:</a:t>
            </a:r>
          </a:p>
          <a:p>
            <a:pPr lvl="1"/>
            <a:r>
              <a:rPr lang="en-AU" dirty="0"/>
              <a:t>$10 million to trial SIIs addressing youth homelessness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$12 million to trial SIIs based on data-driven identification of priority groups 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$8 million over four years to develop a sector Readiness Fund</a:t>
            </a:r>
          </a:p>
        </p:txBody>
      </p:sp>
    </p:spTree>
    <p:extLst>
      <p:ext uri="{BB962C8B-B14F-4D97-AF65-F5344CB8AC3E}">
        <p14:creationId xmlns:p14="http://schemas.microsoft.com/office/powerpoint/2010/main" val="517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Impact Investing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15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3058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Benefits and impact</a:t>
            </a:r>
          </a:p>
          <a:p>
            <a:r>
              <a:rPr lang="en-AU" dirty="0"/>
              <a:t>Trial new delivery options </a:t>
            </a:r>
          </a:p>
          <a:p>
            <a:r>
              <a:rPr lang="en-AU" dirty="0"/>
              <a:t>Test the value of social impact investing to the Commonwealth</a:t>
            </a:r>
          </a:p>
          <a:p>
            <a:r>
              <a:rPr lang="en-AU" dirty="0"/>
              <a:t>Grow the Australian social impact investing market</a:t>
            </a:r>
          </a:p>
          <a:p>
            <a:r>
              <a:rPr lang="en-AU" dirty="0"/>
              <a:t>More evidence for both the Commonwealth and others in the market on sound social impact investment opportunities</a:t>
            </a:r>
          </a:p>
          <a:p>
            <a:r>
              <a:rPr lang="en-AU" dirty="0"/>
              <a:t>Reduce demand for Commonwealth payments and </a:t>
            </a:r>
            <a:r>
              <a:rPr lang="en-AU" dirty="0" smtClean="0"/>
              <a:t>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6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Australia’s Social Security System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52" y="1219200"/>
            <a:ext cx="7972148" cy="4800600"/>
          </a:xfrm>
        </p:spPr>
        <p:txBody>
          <a:bodyPr/>
          <a:lstStyle/>
          <a:p>
            <a:r>
              <a:rPr lang="en-AU" dirty="0" smtClean="0"/>
              <a:t>Non-contributory</a:t>
            </a:r>
            <a:r>
              <a:rPr lang="en-AU" dirty="0"/>
              <a:t>, means-tested system with welfare payments funded by general taxation </a:t>
            </a:r>
            <a:r>
              <a:rPr lang="en-AU" dirty="0" smtClean="0"/>
              <a:t>revenue. </a:t>
            </a:r>
          </a:p>
          <a:p>
            <a:r>
              <a:rPr lang="en-AU" dirty="0"/>
              <a:t>Welfare spending represents a </a:t>
            </a:r>
            <a:r>
              <a:rPr lang="en-AU" dirty="0" smtClean="0"/>
              <a:t>significant proportion </a:t>
            </a:r>
            <a:r>
              <a:rPr lang="en-AU" dirty="0"/>
              <a:t>of government </a:t>
            </a:r>
            <a:r>
              <a:rPr lang="en-AU" dirty="0" smtClean="0"/>
              <a:t>spending.  </a:t>
            </a:r>
          </a:p>
          <a:p>
            <a:r>
              <a:rPr lang="en-AU" dirty="0" smtClean="0"/>
              <a:t>Care </a:t>
            </a:r>
            <a:r>
              <a:rPr lang="en-AU" dirty="0"/>
              <a:t>services and other areas of social spending are also </a:t>
            </a:r>
            <a:r>
              <a:rPr lang="en-AU" dirty="0" smtClean="0"/>
              <a:t>growing.</a:t>
            </a:r>
          </a:p>
          <a:p>
            <a:r>
              <a:rPr lang="en-AU" dirty="0" smtClean="0"/>
              <a:t>Important to maintain </a:t>
            </a:r>
            <a:r>
              <a:rPr lang="en-AU" dirty="0"/>
              <a:t>a well-targeted, equitable and affordable </a:t>
            </a:r>
            <a:r>
              <a:rPr lang="en-AU" dirty="0" smtClean="0"/>
              <a:t>system – these are key elements to maintain community support.</a:t>
            </a:r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Priority Investment Approach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4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adopt a new approach to welfare?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3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76400"/>
            <a:ext cx="7972148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For </a:t>
            </a:r>
            <a:r>
              <a:rPr lang="en-AU" dirty="0"/>
              <a:t>some, </a:t>
            </a:r>
            <a:r>
              <a:rPr lang="en-AU" dirty="0" smtClean="0"/>
              <a:t>the </a:t>
            </a:r>
            <a:r>
              <a:rPr lang="en-AU" dirty="0"/>
              <a:t>welfare system has not </a:t>
            </a:r>
            <a:r>
              <a:rPr lang="en-AU" dirty="0" smtClean="0"/>
              <a:t>been </a:t>
            </a:r>
            <a:r>
              <a:rPr lang="en-AU" dirty="0"/>
              <a:t>effective  </a:t>
            </a:r>
            <a:r>
              <a:rPr lang="en-AU" dirty="0" smtClean="0"/>
              <a:t>at </a:t>
            </a:r>
            <a:r>
              <a:rPr lang="en-AU" dirty="0"/>
              <a:t>producing better </a:t>
            </a:r>
            <a:r>
              <a:rPr lang="en-AU" dirty="0" smtClean="0"/>
              <a:t>outcomes.</a:t>
            </a:r>
          </a:p>
          <a:p>
            <a:pPr lvl="0"/>
            <a:r>
              <a:rPr lang="en-AU" dirty="0" smtClean="0"/>
              <a:t>Long term </a:t>
            </a:r>
            <a:r>
              <a:rPr lang="en-AU" dirty="0"/>
              <a:t>welfare </a:t>
            </a:r>
            <a:r>
              <a:rPr lang="en-AU" dirty="0" smtClean="0"/>
              <a:t>dependency is </a:t>
            </a:r>
            <a:r>
              <a:rPr lang="en-AU" dirty="0"/>
              <a:t>often passed down from one generation to the next.</a:t>
            </a:r>
          </a:p>
          <a:p>
            <a:r>
              <a:rPr lang="en-AU" dirty="0" smtClean="0"/>
              <a:t>We </a:t>
            </a:r>
            <a:r>
              <a:rPr lang="en-AU" dirty="0"/>
              <a:t>must ensure that we get the very best outcomes for the very significant amounts of welfare money that we </a:t>
            </a:r>
            <a:r>
              <a:rPr lang="en-AU" dirty="0" smtClean="0"/>
              <a:t>spend.</a:t>
            </a:r>
          </a:p>
          <a:p>
            <a:pPr lvl="0"/>
            <a:r>
              <a:rPr lang="en-AU" dirty="0" smtClean="0"/>
              <a:t>Important to </a:t>
            </a:r>
            <a:r>
              <a:rPr lang="en-AU" dirty="0"/>
              <a:t>make sure the system is sustainable into future, delivers better outcomes for individuals, the budget and continues to enjoy community support.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22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Australian Priority Investment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4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752600"/>
            <a:ext cx="8200748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 smtClean="0"/>
              <a:t>In 2015, </a:t>
            </a:r>
            <a:r>
              <a:rPr lang="en-AU" sz="1600" dirty="0"/>
              <a:t>Australia embarked on </a:t>
            </a:r>
            <a:r>
              <a:rPr lang="en-AU" sz="1600" dirty="0" smtClean="0"/>
              <a:t>an important social </a:t>
            </a:r>
            <a:r>
              <a:rPr lang="en-AU" sz="1600" dirty="0"/>
              <a:t>security </a:t>
            </a:r>
            <a:r>
              <a:rPr lang="en-AU" sz="1600" dirty="0" smtClean="0"/>
              <a:t>reform </a:t>
            </a:r>
            <a:r>
              <a:rPr lang="en-AU" sz="1600" dirty="0"/>
              <a:t>– the implementation of a new </a:t>
            </a:r>
            <a:r>
              <a:rPr lang="en-AU" sz="1600" dirty="0" smtClean="0"/>
              <a:t>approach to welfare.</a:t>
            </a:r>
          </a:p>
          <a:p>
            <a:r>
              <a:rPr lang="en-AU" sz="1600" dirty="0"/>
              <a:t>It draws on New Zealand’s experience with a similar investment </a:t>
            </a:r>
            <a:r>
              <a:rPr lang="en-AU" sz="1600" dirty="0" smtClean="0"/>
              <a:t>approach; however there are key differences.  </a:t>
            </a:r>
            <a:endParaRPr lang="en-AU" sz="1600" dirty="0"/>
          </a:p>
          <a:p>
            <a:r>
              <a:rPr lang="en-AU" sz="1600" dirty="0" smtClean="0"/>
              <a:t>The Priority Investment Approach has three goals:</a:t>
            </a:r>
            <a:endParaRPr lang="en-AU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600" dirty="0"/>
              <a:t>identify those at high risk of long term welfare dependency and help them find employment;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600" dirty="0"/>
              <a:t>identify and reduce the risks of welfare reliance crossing generations; and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AU" sz="1600" dirty="0"/>
              <a:t>ensure the long term financial sustainability of the welfare system.</a:t>
            </a:r>
          </a:p>
          <a:p>
            <a:r>
              <a:rPr lang="en-AU" sz="1600" dirty="0" smtClean="0"/>
              <a:t>The </a:t>
            </a:r>
            <a:r>
              <a:rPr lang="en-AU" sz="1600" dirty="0"/>
              <a:t>Australian Investment Approach to welfare will play an important role in increasing the economic effectiveness of social </a:t>
            </a:r>
            <a:r>
              <a:rPr lang="en-AU" sz="1600" dirty="0" smtClean="0"/>
              <a:t>investment and </a:t>
            </a:r>
            <a:r>
              <a:rPr lang="en-AU" sz="1600" dirty="0"/>
              <a:t>minimising the intergenerational transfer of </a:t>
            </a:r>
            <a:r>
              <a:rPr lang="en-AU" sz="1600" dirty="0" smtClean="0"/>
              <a:t>disadvantage.</a:t>
            </a:r>
          </a:p>
        </p:txBody>
      </p:sp>
    </p:spTree>
    <p:extLst>
      <p:ext uri="{BB962C8B-B14F-4D97-AF65-F5344CB8AC3E}">
        <p14:creationId xmlns:p14="http://schemas.microsoft.com/office/powerpoint/2010/main" val="13327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Method Overview</a:t>
            </a:r>
            <a:endParaRPr lang="en-AU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Australian Investment Approach model overview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 descr="Actuarial-Model_V4_low-r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3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81000"/>
            <a:ext cx="8715756" cy="58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8300"/>
            <a:ext cx="6494584" cy="1012619"/>
          </a:xfrm>
        </p:spPr>
        <p:txBody>
          <a:bodyPr/>
          <a:lstStyle/>
          <a:p>
            <a:pPr algn="r"/>
            <a:r>
              <a:rPr lang="en-AU" sz="2800" b="1" i="1" dirty="0">
                <a:solidFill>
                  <a:schemeClr val="tx1"/>
                </a:solidFill>
              </a:rPr>
              <a:t>Predictive Model Overview–key steps and assumptions used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6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the predictive analysis tell us?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7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305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AU" sz="1600" dirty="0" smtClean="0"/>
              <a:t>The </a:t>
            </a:r>
            <a:r>
              <a:rPr lang="en-AU" sz="1600" dirty="0"/>
              <a:t>Investment Approach uses predictive analysis </a:t>
            </a:r>
            <a:r>
              <a:rPr lang="en-AU" sz="1600" dirty="0" smtClean="0"/>
              <a:t>to: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AU" sz="1600" dirty="0"/>
              <a:t>estimate the future welfare lifetime costs of the entire current Australian population and to identify and respond to trends in benefit receipt.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AU" sz="1600" dirty="0" smtClean="0"/>
              <a:t>highlight </a:t>
            </a:r>
            <a:r>
              <a:rPr lang="en-AU" sz="1600" dirty="0"/>
              <a:t>the key risk characteristics of groups that are most vulnerable </a:t>
            </a:r>
            <a:r>
              <a:rPr lang="en-AU" sz="1600" dirty="0" smtClean="0"/>
              <a:t>to </a:t>
            </a:r>
            <a:r>
              <a:rPr lang="en-AU" sz="1600" dirty="0"/>
              <a:t>becoming long-term welfare dependent.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AU" sz="1600" dirty="0" smtClean="0"/>
              <a:t>examine lifetime costs of benefit receipt and client behaviour including transfers on, off and between benefit states.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AU" sz="1600" dirty="0" smtClean="0"/>
              <a:t>test policy approaches to see whether they actually contribute to full, purposeful and self-reliant lives. </a:t>
            </a:r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3285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Intergenerational </a:t>
            </a:r>
            <a:r>
              <a:rPr lang="en-AU" dirty="0" smtClean="0"/>
              <a:t>welfare dependency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Australian Priority Investment Approach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8</a:t>
            </a:fld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295400"/>
            <a:ext cx="8305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463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9850" indent="-265113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smtClean="0"/>
              <a:t>The </a:t>
            </a:r>
            <a:r>
              <a:rPr lang="en-AU" sz="1800" dirty="0"/>
              <a:t>analysis has </a:t>
            </a:r>
            <a:r>
              <a:rPr lang="en-AU" sz="1800" dirty="0" smtClean="0"/>
              <a:t>also highlighted an intergenerational </a:t>
            </a:r>
            <a:r>
              <a:rPr lang="en-AU" sz="1800" dirty="0"/>
              <a:t>welfare dynamic that exists</a:t>
            </a:r>
            <a:r>
              <a:rPr lang="en-AU" sz="1800" dirty="0" smtClean="0"/>
              <a:t>.</a:t>
            </a:r>
          </a:p>
          <a:p>
            <a:pPr lvl="0"/>
            <a:r>
              <a:rPr lang="en-AU" sz="1800" dirty="0" smtClean="0"/>
              <a:t>A </a:t>
            </a:r>
            <a:r>
              <a:rPr lang="en-AU" sz="1800" dirty="0"/>
              <a:t>significant proportion of young people entering the welfare system for the first time, during their upbringing, had a parent or guardian who also received income support</a:t>
            </a:r>
            <a:r>
              <a:rPr lang="en-AU" sz="1800" dirty="0" smtClean="0"/>
              <a:t>.</a:t>
            </a:r>
          </a:p>
          <a:p>
            <a:pPr lvl="0"/>
            <a:r>
              <a:rPr lang="en-AU" sz="1800" dirty="0" smtClean="0"/>
              <a:t>Improving </a:t>
            </a:r>
            <a:r>
              <a:rPr lang="en-AU" sz="1800" dirty="0"/>
              <a:t>lifetime outcomes for today’s welfare recipients could make a massive difference to their own lives, but it can also change and improve the prospects for children and generations to follow.</a:t>
            </a:r>
          </a:p>
          <a:p>
            <a:r>
              <a:rPr lang="en-AU" sz="1800" dirty="0" smtClean="0"/>
              <a:t>Findings </a:t>
            </a:r>
            <a:r>
              <a:rPr lang="en-AU" sz="1800" dirty="0"/>
              <a:t>like these improve our understanding of the transfer of welfare dependence across generations.</a:t>
            </a:r>
          </a:p>
          <a:p>
            <a:r>
              <a:rPr lang="en-AU" sz="1800" dirty="0" smtClean="0"/>
              <a:t>This analysis </a:t>
            </a:r>
            <a:r>
              <a:rPr lang="en-AU" sz="1800" dirty="0"/>
              <a:t>will help us understand </a:t>
            </a:r>
            <a:r>
              <a:rPr lang="en-AU" sz="1800" dirty="0" smtClean="0"/>
              <a:t>why </a:t>
            </a:r>
            <a:r>
              <a:rPr lang="en-AU" sz="1800" dirty="0"/>
              <a:t>the present structure of the system has not been </a:t>
            </a:r>
            <a:r>
              <a:rPr lang="en-AU" sz="1800" dirty="0" smtClean="0"/>
              <a:t>so effective </a:t>
            </a:r>
            <a:r>
              <a:rPr lang="en-AU" sz="1800" dirty="0"/>
              <a:t>at reducing the impact of this </a:t>
            </a:r>
            <a:r>
              <a:rPr lang="en-AU" sz="1800" dirty="0" smtClean="0"/>
              <a:t>intergenerational </a:t>
            </a:r>
            <a:r>
              <a:rPr lang="en-AU" sz="1800" dirty="0"/>
              <a:t>dynamic.</a:t>
            </a:r>
          </a:p>
          <a:p>
            <a:endParaRPr lang="en-AU" sz="1800" dirty="0" smtClean="0"/>
          </a:p>
        </p:txBody>
      </p:sp>
    </p:spTree>
    <p:extLst>
      <p:ext uri="{BB962C8B-B14F-4D97-AF65-F5344CB8AC3E}">
        <p14:creationId xmlns:p14="http://schemas.microsoft.com/office/powerpoint/2010/main" val="33850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presentation title in footer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AA22-7383-4F49-87C9-FE0A84CB7966}" type="slidenum">
              <a:rPr lang="en-AU" smtClean="0"/>
              <a:t>9</a:t>
            </a:fld>
            <a:endParaRPr lang="en-AU"/>
          </a:p>
        </p:txBody>
      </p:sp>
      <p:pic>
        <p:nvPicPr>
          <p:cNvPr id="2050" name="Picture 2" descr="C:\Users\sl0030\AppData\Local\Microsoft\Windows\Temporary Internet Files\Content.Outlook\35P21I51\TTL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3799" b="2470"/>
          <a:stretch/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S PPT template_Blue">
  <a:themeElements>
    <a:clrScheme name="DS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5A70"/>
      </a:accent1>
      <a:accent2>
        <a:srgbClr val="00B0B9"/>
      </a:accent2>
      <a:accent3>
        <a:srgbClr val="A6192E"/>
      </a:accent3>
      <a:accent4>
        <a:srgbClr val="78BE20"/>
      </a:accent4>
      <a:accent5>
        <a:srgbClr val="275D38"/>
      </a:accent5>
      <a:accent6>
        <a:srgbClr val="500778"/>
      </a:accent6>
      <a:hlink>
        <a:srgbClr val="000000"/>
      </a:hlink>
      <a:folHlink>
        <a:srgbClr val="000000"/>
      </a:folHlink>
    </a:clrScheme>
    <a:fontScheme name="Stronger Relationship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DSS PPT template_Blue</Template>
  <TotalTime>7512</TotalTime>
  <Words>934</Words>
  <Application>Microsoft Macintosh PowerPoint</Application>
  <PresentationFormat>On-screen Show (4:3)</PresentationFormat>
  <Paragraphs>114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Symbol</vt:lpstr>
      <vt:lpstr>Times New Roman</vt:lpstr>
      <vt:lpstr>DSS PPT template_Blue</vt:lpstr>
      <vt:lpstr> The Australian Priority Investment Approach </vt:lpstr>
      <vt:lpstr>Australia’s Social Security System </vt:lpstr>
      <vt:lpstr>Why adopt a new approach to welfare?</vt:lpstr>
      <vt:lpstr>The Australian Priority Investment Approach</vt:lpstr>
      <vt:lpstr>Method Overview</vt:lpstr>
      <vt:lpstr>Predictive Model Overview–key steps and assumptions used </vt:lpstr>
      <vt:lpstr>What does the predictive analysis tell us?</vt:lpstr>
      <vt:lpstr>Intergenerational welfare dependency</vt:lpstr>
      <vt:lpstr>PowerPoint Presentation</vt:lpstr>
      <vt:lpstr>Initial priority groups</vt:lpstr>
      <vt:lpstr>How the Try, Test and Learn Fund works</vt:lpstr>
      <vt:lpstr>The importance of evaluation and co-design</vt:lpstr>
      <vt:lpstr>Outcomes-Based  Commissioning Approach</vt:lpstr>
      <vt:lpstr>Social Impact Investing</vt:lpstr>
      <vt:lpstr>Social Impact Investing</vt:lpstr>
    </vt:vector>
  </TitlesOfParts>
  <Company>mbits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 title here</dc:title>
  <dc:creator>Mikela Burnham</dc:creator>
  <cp:lastModifiedBy>Claire Smiddy</cp:lastModifiedBy>
  <cp:revision>334</cp:revision>
  <cp:lastPrinted>2017-03-14T23:46:25Z</cp:lastPrinted>
  <dcterms:created xsi:type="dcterms:W3CDTF">2016-05-23T03:48:38Z</dcterms:created>
  <dcterms:modified xsi:type="dcterms:W3CDTF">2017-06-18T23:53:04Z</dcterms:modified>
</cp:coreProperties>
</file>