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74" r:id="rId2"/>
    <p:sldId id="346" r:id="rId3"/>
    <p:sldId id="347" r:id="rId4"/>
    <p:sldId id="350" r:id="rId5"/>
    <p:sldId id="352" r:id="rId6"/>
    <p:sldId id="353" r:id="rId7"/>
    <p:sldId id="354" r:id="rId8"/>
    <p:sldId id="361" r:id="rId9"/>
    <p:sldId id="362" r:id="rId10"/>
    <p:sldId id="363" r:id="rId11"/>
    <p:sldId id="372" r:id="rId12"/>
    <p:sldId id="357" r:id="rId13"/>
    <p:sldId id="358" r:id="rId14"/>
    <p:sldId id="367" r:id="rId15"/>
    <p:sldId id="359" r:id="rId16"/>
    <p:sldId id="364" r:id="rId17"/>
    <p:sldId id="373" r:id="rId18"/>
    <p:sldId id="369" r:id="rId19"/>
    <p:sldId id="370" r:id="rId20"/>
    <p:sldId id="371" r:id="rId21"/>
    <p:sldId id="368" r:id="rId22"/>
    <p:sldId id="351" r:id="rId23"/>
    <p:sldId id="366" r:id="rId24"/>
    <p:sldId id="342" r:id="rId25"/>
    <p:sldId id="343" r:id="rId26"/>
    <p:sldId id="344" r:id="rId27"/>
    <p:sldId id="345" r:id="rId28"/>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2" autoAdjust="0"/>
    <p:restoredTop sz="94660"/>
  </p:normalViewPr>
  <p:slideViewPr>
    <p:cSldViewPr snapToGrid="0">
      <p:cViewPr varScale="1">
        <p:scale>
          <a:sx n="97" d="100"/>
          <a:sy n="97" d="100"/>
        </p:scale>
        <p:origin x="5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35"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9134FF4-6927-4B54-95CB-6276B1262CF8}" type="datetimeFigureOut">
              <a:rPr lang="en-NZ" smtClean="0"/>
              <a:t>29/05/17</a:t>
            </a:fld>
            <a:endParaRPr lang="en-NZ"/>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E76A665-A555-421C-A771-CE3988B9BE76}" type="slidenum">
              <a:rPr lang="en-NZ" smtClean="0"/>
              <a:t>‹#›</a:t>
            </a:fld>
            <a:endParaRPr lang="en-NZ"/>
          </a:p>
        </p:txBody>
      </p:sp>
    </p:spTree>
    <p:extLst>
      <p:ext uri="{BB962C8B-B14F-4D97-AF65-F5344CB8AC3E}">
        <p14:creationId xmlns:p14="http://schemas.microsoft.com/office/powerpoint/2010/main" val="112862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681F886-F142-4973-81F3-00C2747CB395}" type="datetimeFigureOut">
              <a:rPr lang="en-NZ" smtClean="0"/>
              <a:t>29/05/17</a:t>
            </a:fld>
            <a:endParaRPr lang="en-NZ"/>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EC6BB3E-E8E0-42B1-ABA0-B98EA04C9EFF}" type="slidenum">
              <a:rPr lang="en-NZ" smtClean="0"/>
              <a:t>‹#›</a:t>
            </a:fld>
            <a:endParaRPr lang="en-NZ"/>
          </a:p>
        </p:txBody>
      </p:sp>
    </p:spTree>
    <p:extLst>
      <p:ext uri="{BB962C8B-B14F-4D97-AF65-F5344CB8AC3E}">
        <p14:creationId xmlns:p14="http://schemas.microsoft.com/office/powerpoint/2010/main" val="3279864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strip for ppt template -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198033"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Untitle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81000"/>
            <a:ext cx="2713567"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2"/>
          <p:cNvSpPr>
            <a:spLocks noGrp="1" noChangeArrowheads="1"/>
          </p:cNvSpPr>
          <p:nvPr>
            <p:ph type="ctrTitle"/>
          </p:nvPr>
        </p:nvSpPr>
        <p:spPr>
          <a:xfrm>
            <a:off x="1589617" y="1785927"/>
            <a:ext cx="10363200" cy="1470025"/>
          </a:xfrm>
        </p:spPr>
        <p:txBody>
          <a:bodyPr/>
          <a:lstStyle>
            <a:lvl1pPr>
              <a:defRPr/>
            </a:lvl1pPr>
          </a:lstStyle>
          <a:p>
            <a:r>
              <a:rPr lang="en-NZ" dirty="0"/>
              <a:t>Click to edit Master title style</a:t>
            </a:r>
          </a:p>
        </p:txBody>
      </p:sp>
      <p:sp>
        <p:nvSpPr>
          <p:cNvPr id="10243" name="Rectangle 3"/>
          <p:cNvSpPr>
            <a:spLocks noGrp="1" noChangeArrowheads="1"/>
          </p:cNvSpPr>
          <p:nvPr>
            <p:ph type="subTitle" idx="1"/>
          </p:nvPr>
        </p:nvSpPr>
        <p:spPr>
          <a:xfrm>
            <a:off x="2504017" y="3541701"/>
            <a:ext cx="8534400" cy="1752600"/>
          </a:xfrm>
        </p:spPr>
        <p:txBody>
          <a:bodyPr/>
          <a:lstStyle>
            <a:lvl1pPr marL="0" indent="0" algn="ctr">
              <a:buFontTx/>
              <a:buNone/>
              <a:defRPr/>
            </a:lvl1pPr>
          </a:lstStyle>
          <a:p>
            <a:r>
              <a:rPr lang="en-NZ"/>
              <a:t>Click to edit Master subtitle style</a:t>
            </a:r>
          </a:p>
        </p:txBody>
      </p:sp>
      <p:sp>
        <p:nvSpPr>
          <p:cNvPr id="6" name="Rectangle 4"/>
          <p:cNvSpPr>
            <a:spLocks noGrp="1" noChangeArrowheads="1"/>
          </p:cNvSpPr>
          <p:nvPr>
            <p:ph type="dt" sz="half" idx="10"/>
          </p:nvPr>
        </p:nvSpPr>
        <p:spPr>
          <a:xfrm>
            <a:off x="1331384" y="6245225"/>
            <a:ext cx="2844800" cy="476250"/>
          </a:xfrm>
        </p:spPr>
        <p:txBody>
          <a:bodyPr/>
          <a:lstStyle>
            <a:lvl1pPr>
              <a:defRPr/>
            </a:lvl1pPr>
          </a:lstStyle>
          <a:p>
            <a:endParaRPr lang="en-US"/>
          </a:p>
        </p:txBody>
      </p:sp>
      <p:sp>
        <p:nvSpPr>
          <p:cNvPr id="7" name="Rectangle 5"/>
          <p:cNvSpPr>
            <a:spLocks noGrp="1" noChangeArrowheads="1"/>
          </p:cNvSpPr>
          <p:nvPr>
            <p:ph type="ftr" sz="quarter" idx="11"/>
          </p:nvPr>
        </p:nvSpPr>
        <p:spPr>
          <a:xfrm>
            <a:off x="4730751" y="6245225"/>
            <a:ext cx="3860800" cy="476250"/>
          </a:xfrm>
        </p:spPr>
        <p:txBody>
          <a:bodyPr/>
          <a:lstStyle>
            <a:lvl1pPr>
              <a:defRPr/>
            </a:lvl1pPr>
          </a:lstStyle>
          <a:p>
            <a:endParaRPr lang="en-US"/>
          </a:p>
        </p:txBody>
      </p:sp>
      <p:sp>
        <p:nvSpPr>
          <p:cNvPr id="8" name="Rectangle 6"/>
          <p:cNvSpPr>
            <a:spLocks noGrp="1" noChangeArrowheads="1"/>
          </p:cNvSpPr>
          <p:nvPr>
            <p:ph type="sldNum" sz="quarter" idx="12"/>
          </p:nvPr>
        </p:nvSpPr>
        <p:spPr>
          <a:xfrm>
            <a:off x="9169400" y="6245225"/>
            <a:ext cx="2844800" cy="476250"/>
          </a:xfrm>
        </p:spPr>
        <p:txBody>
          <a:bodyPr/>
          <a:lstStyle>
            <a:lvl1pPr>
              <a:defRPr/>
            </a:lvl1pPr>
          </a:lstStyle>
          <a:p>
            <a:fld id="{8C9DAFD1-7EC2-4AFD-A691-F60431B6FE7E}" type="slidenum">
              <a:rPr lang="en-NZ"/>
              <a:pPr/>
              <a:t>‹#›</a:t>
            </a:fld>
            <a:endParaRPr lang="en-NZ"/>
          </a:p>
        </p:txBody>
      </p:sp>
    </p:spTree>
    <p:extLst>
      <p:ext uri="{BB962C8B-B14F-4D97-AF65-F5344CB8AC3E}">
        <p14:creationId xmlns:p14="http://schemas.microsoft.com/office/powerpoint/2010/main" val="1322527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79E5BFE-F50C-4C9D-8B8B-7B47C47B8CBD}" type="slidenum">
              <a:rPr lang="en-NZ"/>
              <a:pPr/>
              <a:t>‹#›</a:t>
            </a:fld>
            <a:endParaRPr lang="en-NZ"/>
          </a:p>
        </p:txBody>
      </p:sp>
    </p:spTree>
    <p:extLst>
      <p:ext uri="{BB962C8B-B14F-4D97-AF65-F5344CB8AC3E}">
        <p14:creationId xmlns:p14="http://schemas.microsoft.com/office/powerpoint/2010/main" val="1810277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11584" y="333375"/>
            <a:ext cx="2590800" cy="5327650"/>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239184" y="333375"/>
            <a:ext cx="7569200" cy="532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4D926F0-7E44-4C9B-9AE8-E78FC9DCCDC6}" type="slidenum">
              <a:rPr lang="en-NZ"/>
              <a:pPr/>
              <a:t>‹#›</a:t>
            </a:fld>
            <a:endParaRPr lang="en-NZ"/>
          </a:p>
        </p:txBody>
      </p:sp>
    </p:spTree>
    <p:extLst>
      <p:ext uri="{BB962C8B-B14F-4D97-AF65-F5344CB8AC3E}">
        <p14:creationId xmlns:p14="http://schemas.microsoft.com/office/powerpoint/2010/main" val="203655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15E5DAC-0987-4731-9083-7A8CAADE7C64}" type="slidenum">
              <a:rPr lang="en-NZ"/>
              <a:pPr/>
              <a:t>‹#›</a:t>
            </a:fld>
            <a:endParaRPr lang="en-NZ"/>
          </a:p>
        </p:txBody>
      </p:sp>
    </p:spTree>
    <p:extLst>
      <p:ext uri="{BB962C8B-B14F-4D97-AF65-F5344CB8AC3E}">
        <p14:creationId xmlns:p14="http://schemas.microsoft.com/office/powerpoint/2010/main" val="52465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0083" y="4214808"/>
            <a:ext cx="10363200" cy="1362075"/>
          </a:xfrm>
        </p:spPr>
        <p:txBody>
          <a:bodyPr anchor="t"/>
          <a:lstStyle>
            <a:lvl1pPr algn="l">
              <a:defRPr sz="4000" b="1" cap="all"/>
            </a:lvl1pPr>
          </a:lstStyle>
          <a:p>
            <a:r>
              <a:rPr lang="en-US" dirty="0"/>
              <a:t>Click to edit Master title style</a:t>
            </a:r>
            <a:endParaRPr lang="en-NZ" dirty="0"/>
          </a:p>
        </p:txBody>
      </p:sp>
      <p:sp>
        <p:nvSpPr>
          <p:cNvPr id="3" name="Text Placeholder 2"/>
          <p:cNvSpPr>
            <a:spLocks noGrp="1"/>
          </p:cNvSpPr>
          <p:nvPr>
            <p:ph type="body" idx="1"/>
          </p:nvPr>
        </p:nvSpPr>
        <p:spPr>
          <a:xfrm>
            <a:off x="400083" y="2714621"/>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06B2EB2-DC92-4606-BF07-72CE2CA53AFF}" type="slidenum">
              <a:rPr lang="en-NZ"/>
              <a:pPr/>
              <a:t>‹#›</a:t>
            </a:fld>
            <a:endParaRPr lang="en-NZ"/>
          </a:p>
        </p:txBody>
      </p:sp>
    </p:spTree>
    <p:extLst>
      <p:ext uri="{BB962C8B-B14F-4D97-AF65-F5344CB8AC3E}">
        <p14:creationId xmlns:p14="http://schemas.microsoft.com/office/powerpoint/2010/main" val="70977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239184" y="1700213"/>
            <a:ext cx="5080000"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5522384" y="1700213"/>
            <a:ext cx="5080000"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a:xfrm>
            <a:off x="239184" y="6000750"/>
            <a:ext cx="2540000" cy="457200"/>
          </a:xfrm>
        </p:spPr>
        <p:txBody>
          <a:bodyPr/>
          <a:lstStyle>
            <a:lvl1pPr>
              <a:defRPr/>
            </a:lvl1pPr>
          </a:lstStyle>
          <a:p>
            <a:endParaRPr lang="en-US"/>
          </a:p>
        </p:txBody>
      </p:sp>
      <p:sp>
        <p:nvSpPr>
          <p:cNvPr id="6" name="Footer Placeholder 5"/>
          <p:cNvSpPr>
            <a:spLocks noGrp="1"/>
          </p:cNvSpPr>
          <p:nvPr>
            <p:ph type="ftr" sz="quarter" idx="11"/>
          </p:nvPr>
        </p:nvSpPr>
        <p:spPr>
          <a:xfrm>
            <a:off x="3484033" y="6000750"/>
            <a:ext cx="3860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8113184" y="6000750"/>
            <a:ext cx="1100667" cy="457200"/>
          </a:xfrm>
        </p:spPr>
        <p:txBody>
          <a:bodyPr/>
          <a:lstStyle>
            <a:lvl1pPr>
              <a:defRPr/>
            </a:lvl1pPr>
          </a:lstStyle>
          <a:p>
            <a:fld id="{40C77DE7-8913-4B5B-BA2E-A2501219609D}" type="slidenum">
              <a:rPr lang="en-NZ"/>
              <a:pPr/>
              <a:t>‹#›</a:t>
            </a:fld>
            <a:endParaRPr lang="en-NZ"/>
          </a:p>
        </p:txBody>
      </p:sp>
    </p:spTree>
    <p:extLst>
      <p:ext uri="{BB962C8B-B14F-4D97-AF65-F5344CB8AC3E}">
        <p14:creationId xmlns:p14="http://schemas.microsoft.com/office/powerpoint/2010/main" val="1751988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5709" y="274638"/>
            <a:ext cx="10972800" cy="1143000"/>
          </a:xfrm>
        </p:spPr>
        <p:txBody>
          <a:bodyPr/>
          <a:lstStyle>
            <a:lvl1pPr>
              <a:defRPr/>
            </a:lvl1pPr>
          </a:lstStyle>
          <a:p>
            <a:r>
              <a:rPr lang="en-US" dirty="0"/>
              <a:t>Click to edit Master title style</a:t>
            </a:r>
            <a:endParaRPr lang="en-NZ" dirty="0"/>
          </a:p>
        </p:txBody>
      </p:sp>
      <p:sp>
        <p:nvSpPr>
          <p:cNvPr id="3" name="Text Placeholder 2"/>
          <p:cNvSpPr>
            <a:spLocks noGrp="1"/>
          </p:cNvSpPr>
          <p:nvPr>
            <p:ph type="body" idx="1"/>
          </p:nvPr>
        </p:nvSpPr>
        <p:spPr>
          <a:xfrm>
            <a:off x="285710" y="1535113"/>
            <a:ext cx="50482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85710" y="2174876"/>
            <a:ext cx="5048285" cy="35401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5469501"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69501" y="2174876"/>
            <a:ext cx="5389033" cy="35401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81267D42-B99A-408A-9355-ED6B200E0E71}" type="slidenum">
              <a:rPr lang="en-NZ"/>
              <a:pPr/>
              <a:t>‹#›</a:t>
            </a:fld>
            <a:endParaRPr lang="en-NZ"/>
          </a:p>
        </p:txBody>
      </p:sp>
    </p:spTree>
    <p:extLst>
      <p:ext uri="{BB962C8B-B14F-4D97-AF65-F5344CB8AC3E}">
        <p14:creationId xmlns:p14="http://schemas.microsoft.com/office/powerpoint/2010/main" val="109951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NZ" dirty="0"/>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2447920-A1EE-40FA-B5EE-236D8EE85100}" type="slidenum">
              <a:rPr lang="en-NZ"/>
              <a:pPr/>
              <a:t>‹#›</a:t>
            </a:fld>
            <a:endParaRPr lang="en-NZ"/>
          </a:p>
        </p:txBody>
      </p:sp>
    </p:spTree>
    <p:extLst>
      <p:ext uri="{BB962C8B-B14F-4D97-AF65-F5344CB8AC3E}">
        <p14:creationId xmlns:p14="http://schemas.microsoft.com/office/powerpoint/2010/main" val="272662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C2EAA43F-E3CC-48F9-812B-2B434F44F8AC}" type="slidenum">
              <a:rPr lang="en-NZ"/>
              <a:pPr/>
              <a:t>‹#›</a:t>
            </a:fld>
            <a:endParaRPr lang="en-NZ"/>
          </a:p>
        </p:txBody>
      </p:sp>
    </p:spTree>
    <p:extLst>
      <p:ext uri="{BB962C8B-B14F-4D97-AF65-F5344CB8AC3E}">
        <p14:creationId xmlns:p14="http://schemas.microsoft.com/office/powerpoint/2010/main" val="2437158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4766734" y="273051"/>
            <a:ext cx="5996549" cy="53705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609601" y="1435101"/>
            <a:ext cx="4011084" cy="42084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FFCEADE-83BD-4DA9-8913-2DD5E54C10CA}" type="slidenum">
              <a:rPr lang="en-NZ"/>
              <a:pPr/>
              <a:t>‹#›</a:t>
            </a:fld>
            <a:endParaRPr lang="en-NZ"/>
          </a:p>
        </p:txBody>
      </p:sp>
    </p:spTree>
    <p:extLst>
      <p:ext uri="{BB962C8B-B14F-4D97-AF65-F5344CB8AC3E}">
        <p14:creationId xmlns:p14="http://schemas.microsoft.com/office/powerpoint/2010/main" val="343451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28717" y="4616429"/>
            <a:ext cx="7315200" cy="527083"/>
          </a:xfrm>
        </p:spPr>
        <p:txBody>
          <a:bodyPr anchor="b"/>
          <a:lstStyle>
            <a:lvl1pPr algn="l">
              <a:defRPr sz="2000" b="1"/>
            </a:lvl1pPr>
          </a:lstStyle>
          <a:p>
            <a:r>
              <a:rPr lang="en-US" dirty="0"/>
              <a:t>Click to edit Master title style</a:t>
            </a:r>
            <a:endParaRPr lang="en-NZ" dirty="0"/>
          </a:p>
        </p:txBody>
      </p:sp>
      <p:sp>
        <p:nvSpPr>
          <p:cNvPr id="3" name="Picture Placeholder 2"/>
          <p:cNvSpPr>
            <a:spLocks noGrp="1"/>
          </p:cNvSpPr>
          <p:nvPr>
            <p:ph type="pic" idx="1"/>
          </p:nvPr>
        </p:nvSpPr>
        <p:spPr>
          <a:xfrm>
            <a:off x="1428717" y="428604"/>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a:p>
        </p:txBody>
      </p:sp>
      <p:sp>
        <p:nvSpPr>
          <p:cNvPr id="4" name="Text Placeholder 3"/>
          <p:cNvSpPr>
            <a:spLocks noGrp="1"/>
          </p:cNvSpPr>
          <p:nvPr>
            <p:ph type="body" sz="half" idx="2"/>
          </p:nvPr>
        </p:nvSpPr>
        <p:spPr>
          <a:xfrm>
            <a:off x="1428717" y="5183168"/>
            <a:ext cx="7315200" cy="4604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3FB5B84-1A09-4D66-A784-D96B4DB4E783}" type="slidenum">
              <a:rPr lang="en-NZ"/>
              <a:pPr/>
              <a:t>‹#›</a:t>
            </a:fld>
            <a:endParaRPr lang="en-NZ"/>
          </a:p>
        </p:txBody>
      </p:sp>
    </p:spTree>
    <p:extLst>
      <p:ext uri="{BB962C8B-B14F-4D97-AF65-F5344CB8AC3E}">
        <p14:creationId xmlns:p14="http://schemas.microsoft.com/office/powerpoint/2010/main" val="6534824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9184" y="333375"/>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NZ"/>
              <a:t>Click to edit Master title style</a:t>
            </a:r>
          </a:p>
        </p:txBody>
      </p:sp>
      <p:sp>
        <p:nvSpPr>
          <p:cNvPr id="1027" name="Rectangle 3"/>
          <p:cNvSpPr>
            <a:spLocks noGrp="1" noChangeArrowheads="1"/>
          </p:cNvSpPr>
          <p:nvPr>
            <p:ph type="body" idx="1"/>
          </p:nvPr>
        </p:nvSpPr>
        <p:spPr bwMode="auto">
          <a:xfrm>
            <a:off x="239184" y="1700213"/>
            <a:ext cx="10363200"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NZ"/>
              <a:t>Click to edit Master text styles</a:t>
            </a:r>
          </a:p>
          <a:p>
            <a:pPr lvl="1"/>
            <a:r>
              <a:rPr lang="en-NZ"/>
              <a:t>Second level</a:t>
            </a:r>
          </a:p>
          <a:p>
            <a:pPr lvl="2"/>
            <a:r>
              <a:rPr lang="en-NZ"/>
              <a:t>Third level</a:t>
            </a:r>
          </a:p>
          <a:p>
            <a:pPr lvl="3"/>
            <a:r>
              <a:rPr lang="en-NZ"/>
              <a:t>Fourth level</a:t>
            </a:r>
          </a:p>
          <a:p>
            <a:pPr lvl="4"/>
            <a:r>
              <a:rPr lang="en-NZ"/>
              <a:t>Fifth level</a:t>
            </a:r>
          </a:p>
        </p:txBody>
      </p:sp>
      <p:sp>
        <p:nvSpPr>
          <p:cNvPr id="1028" name="Rectangle 4"/>
          <p:cNvSpPr>
            <a:spLocks noGrp="1" noChangeArrowheads="1"/>
          </p:cNvSpPr>
          <p:nvPr>
            <p:ph type="dt" sz="half" idx="2"/>
          </p:nvPr>
        </p:nvSpPr>
        <p:spPr bwMode="auto">
          <a:xfrm>
            <a:off x="239184" y="6043613"/>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solidFill>
                  <a:srgbClr val="004730"/>
                </a:solidFill>
              </a:defRPr>
            </a:lvl1pPr>
          </a:lstStyle>
          <a:p>
            <a:pPr eaLnBrk="0" fontAlgn="base" hangingPunct="0">
              <a:spcBef>
                <a:spcPct val="0"/>
              </a:spcBef>
              <a:spcAft>
                <a:spcPct val="0"/>
              </a:spcAft>
            </a:pPr>
            <a:endParaRPr lang="en-US"/>
          </a:p>
        </p:txBody>
      </p:sp>
      <p:sp>
        <p:nvSpPr>
          <p:cNvPr id="1029" name="Rectangle 5"/>
          <p:cNvSpPr>
            <a:spLocks noGrp="1" noChangeArrowheads="1"/>
          </p:cNvSpPr>
          <p:nvPr>
            <p:ph type="ftr" sz="quarter" idx="3"/>
          </p:nvPr>
        </p:nvSpPr>
        <p:spPr bwMode="auto">
          <a:xfrm>
            <a:off x="3484033" y="6043613"/>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004730"/>
                </a:solidFill>
              </a:defRPr>
            </a:lvl1pPr>
          </a:lstStyle>
          <a:p>
            <a:pPr eaLnBrk="0" fontAlgn="base" hangingPunct="0">
              <a:spcBef>
                <a:spcPct val="0"/>
              </a:spcBef>
              <a:spcAft>
                <a:spcPct val="0"/>
              </a:spcAft>
            </a:pPr>
            <a:endParaRPr lang="en-US"/>
          </a:p>
        </p:txBody>
      </p:sp>
      <p:sp>
        <p:nvSpPr>
          <p:cNvPr id="1030" name="Rectangle 6"/>
          <p:cNvSpPr>
            <a:spLocks noGrp="1" noChangeArrowheads="1"/>
          </p:cNvSpPr>
          <p:nvPr>
            <p:ph type="sldNum" sz="quarter" idx="4"/>
          </p:nvPr>
        </p:nvSpPr>
        <p:spPr bwMode="auto">
          <a:xfrm>
            <a:off x="8113184" y="6043613"/>
            <a:ext cx="1100667"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4730"/>
                </a:solidFill>
              </a:defRPr>
            </a:lvl1pPr>
          </a:lstStyle>
          <a:p>
            <a:pPr eaLnBrk="0" fontAlgn="base" hangingPunct="0">
              <a:spcBef>
                <a:spcPct val="0"/>
              </a:spcBef>
              <a:spcAft>
                <a:spcPct val="0"/>
              </a:spcAft>
            </a:pPr>
            <a:fld id="{47B71CFC-48AF-4FF7-A893-BFCA95AE270E}" type="slidenum">
              <a:rPr lang="en-NZ"/>
              <a:pPr eaLnBrk="0" fontAlgn="base" hangingPunct="0">
                <a:spcBef>
                  <a:spcPct val="0"/>
                </a:spcBef>
                <a:spcAft>
                  <a:spcPct val="0"/>
                </a:spcAft>
              </a:pPr>
              <a:t>‹#›</a:t>
            </a:fld>
            <a:endParaRPr lang="en-NZ"/>
          </a:p>
        </p:txBody>
      </p:sp>
      <p:grpSp>
        <p:nvGrpSpPr>
          <p:cNvPr id="1031" name="Group 11"/>
          <p:cNvGrpSpPr>
            <a:grpSpLocks/>
          </p:cNvGrpSpPr>
          <p:nvPr/>
        </p:nvGrpSpPr>
        <p:grpSpPr bwMode="auto">
          <a:xfrm>
            <a:off x="9478434" y="-1588"/>
            <a:ext cx="2713567" cy="6859588"/>
            <a:chOff x="7108825" y="-1588"/>
            <a:chExt cx="2035175" cy="6859588"/>
          </a:xfrm>
        </p:grpSpPr>
        <p:pic>
          <p:nvPicPr>
            <p:cNvPr id="1032" name="Picture 8" descr="strip for ppt template - 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45475" y="-1588"/>
              <a:ext cx="898525"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3" descr="Untitled-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08825" y="5786454"/>
              <a:ext cx="20351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09304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rgbClr val="004730"/>
          </a:solidFill>
          <a:latin typeface="+mj-lt"/>
          <a:ea typeface="+mj-ea"/>
          <a:cs typeface="+mj-cs"/>
        </a:defRPr>
      </a:lvl1pPr>
      <a:lvl2pPr algn="l" rtl="0" eaLnBrk="0" fontAlgn="base" hangingPunct="0">
        <a:spcBef>
          <a:spcPct val="0"/>
        </a:spcBef>
        <a:spcAft>
          <a:spcPct val="0"/>
        </a:spcAft>
        <a:defRPr sz="4400">
          <a:solidFill>
            <a:srgbClr val="004730"/>
          </a:solidFill>
          <a:latin typeface="Arial" charset="0"/>
          <a:ea typeface="ＭＳ Ｐゴシック" pitchFamily="-16" charset="-128"/>
        </a:defRPr>
      </a:lvl2pPr>
      <a:lvl3pPr algn="l" rtl="0" eaLnBrk="0" fontAlgn="base" hangingPunct="0">
        <a:spcBef>
          <a:spcPct val="0"/>
        </a:spcBef>
        <a:spcAft>
          <a:spcPct val="0"/>
        </a:spcAft>
        <a:defRPr sz="4400">
          <a:solidFill>
            <a:srgbClr val="004730"/>
          </a:solidFill>
          <a:latin typeface="Arial" charset="0"/>
          <a:ea typeface="ＭＳ Ｐゴシック" pitchFamily="-16" charset="-128"/>
        </a:defRPr>
      </a:lvl3pPr>
      <a:lvl4pPr algn="l" rtl="0" eaLnBrk="0" fontAlgn="base" hangingPunct="0">
        <a:spcBef>
          <a:spcPct val="0"/>
        </a:spcBef>
        <a:spcAft>
          <a:spcPct val="0"/>
        </a:spcAft>
        <a:defRPr sz="4400">
          <a:solidFill>
            <a:srgbClr val="004730"/>
          </a:solidFill>
          <a:latin typeface="Arial" charset="0"/>
          <a:ea typeface="ＭＳ Ｐゴシック" pitchFamily="-16" charset="-128"/>
        </a:defRPr>
      </a:lvl4pPr>
      <a:lvl5pPr algn="l" rtl="0" eaLnBrk="0" fontAlgn="base" hangingPunct="0">
        <a:spcBef>
          <a:spcPct val="0"/>
        </a:spcBef>
        <a:spcAft>
          <a:spcPct val="0"/>
        </a:spcAft>
        <a:defRPr sz="4400">
          <a:solidFill>
            <a:srgbClr val="004730"/>
          </a:solidFill>
          <a:latin typeface="Arial" charset="0"/>
          <a:ea typeface="ＭＳ Ｐゴシック" pitchFamily="-16" charset="-128"/>
        </a:defRPr>
      </a:lvl5pPr>
      <a:lvl6pPr marL="457200" algn="l" rtl="0" fontAlgn="base">
        <a:spcBef>
          <a:spcPct val="0"/>
        </a:spcBef>
        <a:spcAft>
          <a:spcPct val="0"/>
        </a:spcAft>
        <a:defRPr sz="4400">
          <a:solidFill>
            <a:srgbClr val="004730"/>
          </a:solidFill>
          <a:latin typeface="Arial" charset="0"/>
          <a:ea typeface="ＭＳ Ｐゴシック" pitchFamily="-16" charset="-128"/>
        </a:defRPr>
      </a:lvl6pPr>
      <a:lvl7pPr marL="914400" algn="l" rtl="0" fontAlgn="base">
        <a:spcBef>
          <a:spcPct val="0"/>
        </a:spcBef>
        <a:spcAft>
          <a:spcPct val="0"/>
        </a:spcAft>
        <a:defRPr sz="4400">
          <a:solidFill>
            <a:srgbClr val="004730"/>
          </a:solidFill>
          <a:latin typeface="Arial" charset="0"/>
          <a:ea typeface="ＭＳ Ｐゴシック" pitchFamily="-16" charset="-128"/>
        </a:defRPr>
      </a:lvl7pPr>
      <a:lvl8pPr marL="1371600" algn="l" rtl="0" fontAlgn="base">
        <a:spcBef>
          <a:spcPct val="0"/>
        </a:spcBef>
        <a:spcAft>
          <a:spcPct val="0"/>
        </a:spcAft>
        <a:defRPr sz="4400">
          <a:solidFill>
            <a:srgbClr val="004730"/>
          </a:solidFill>
          <a:latin typeface="Arial" charset="0"/>
          <a:ea typeface="ＭＳ Ｐゴシック" pitchFamily="-16" charset="-128"/>
        </a:defRPr>
      </a:lvl8pPr>
      <a:lvl9pPr marL="1828800" algn="l" rtl="0" fontAlgn="base">
        <a:spcBef>
          <a:spcPct val="0"/>
        </a:spcBef>
        <a:spcAft>
          <a:spcPct val="0"/>
        </a:spcAft>
        <a:defRPr sz="4400">
          <a:solidFill>
            <a:srgbClr val="004730"/>
          </a:solidFill>
          <a:latin typeface="Arial" charset="0"/>
          <a:ea typeface="ＭＳ Ｐゴシック" pitchFamily="-16" charset="-128"/>
        </a:defRPr>
      </a:lvl9pPr>
    </p:titleStyle>
    <p:bodyStyle>
      <a:lvl1pPr marL="342900" indent="-342900" algn="l" rtl="0" eaLnBrk="0" fontAlgn="base" hangingPunct="0">
        <a:spcBef>
          <a:spcPct val="20000"/>
        </a:spcBef>
        <a:spcAft>
          <a:spcPct val="0"/>
        </a:spcAft>
        <a:buChar char="•"/>
        <a:defRPr sz="3200">
          <a:solidFill>
            <a:srgbClr val="004730"/>
          </a:solidFill>
          <a:latin typeface="+mn-lt"/>
          <a:ea typeface="+mn-ea"/>
          <a:cs typeface="+mn-cs"/>
        </a:defRPr>
      </a:lvl1pPr>
      <a:lvl2pPr marL="742950" indent="-285750" algn="l" rtl="0" eaLnBrk="0" fontAlgn="base" hangingPunct="0">
        <a:spcBef>
          <a:spcPct val="20000"/>
        </a:spcBef>
        <a:spcAft>
          <a:spcPct val="0"/>
        </a:spcAft>
        <a:buChar char="–"/>
        <a:defRPr sz="2800">
          <a:solidFill>
            <a:srgbClr val="004730"/>
          </a:solidFill>
          <a:latin typeface="+mn-lt"/>
          <a:ea typeface="+mn-ea"/>
        </a:defRPr>
      </a:lvl2pPr>
      <a:lvl3pPr marL="1143000" indent="-228600" algn="l" rtl="0" eaLnBrk="0" fontAlgn="base" hangingPunct="0">
        <a:spcBef>
          <a:spcPct val="20000"/>
        </a:spcBef>
        <a:spcAft>
          <a:spcPct val="0"/>
        </a:spcAft>
        <a:buChar char="•"/>
        <a:defRPr sz="2400">
          <a:solidFill>
            <a:srgbClr val="004730"/>
          </a:solidFill>
          <a:latin typeface="+mn-lt"/>
          <a:ea typeface="+mn-ea"/>
        </a:defRPr>
      </a:lvl3pPr>
      <a:lvl4pPr marL="1600200" indent="-228600" algn="l" rtl="0" eaLnBrk="0" fontAlgn="base" hangingPunct="0">
        <a:spcBef>
          <a:spcPct val="20000"/>
        </a:spcBef>
        <a:spcAft>
          <a:spcPct val="0"/>
        </a:spcAft>
        <a:buChar char="–"/>
        <a:defRPr sz="2000">
          <a:solidFill>
            <a:srgbClr val="004730"/>
          </a:solidFill>
          <a:latin typeface="+mn-lt"/>
          <a:ea typeface="+mn-ea"/>
        </a:defRPr>
      </a:lvl4pPr>
      <a:lvl5pPr marL="2057400" indent="-228600" algn="l" rtl="0" eaLnBrk="0" fontAlgn="base" hangingPunct="0">
        <a:spcBef>
          <a:spcPct val="20000"/>
        </a:spcBef>
        <a:spcAft>
          <a:spcPct val="0"/>
        </a:spcAft>
        <a:buChar char="»"/>
        <a:defRPr sz="2000">
          <a:solidFill>
            <a:srgbClr val="004730"/>
          </a:solidFill>
          <a:latin typeface="+mn-lt"/>
          <a:ea typeface="+mn-ea"/>
        </a:defRPr>
      </a:lvl5pPr>
      <a:lvl6pPr marL="2514600" indent="-228600" algn="l" rtl="0" fontAlgn="base">
        <a:spcBef>
          <a:spcPct val="20000"/>
        </a:spcBef>
        <a:spcAft>
          <a:spcPct val="0"/>
        </a:spcAft>
        <a:buChar char="»"/>
        <a:defRPr sz="2000">
          <a:solidFill>
            <a:srgbClr val="004730"/>
          </a:solidFill>
          <a:latin typeface="+mn-lt"/>
          <a:ea typeface="+mn-ea"/>
        </a:defRPr>
      </a:lvl6pPr>
      <a:lvl7pPr marL="2971800" indent="-228600" algn="l" rtl="0" fontAlgn="base">
        <a:spcBef>
          <a:spcPct val="20000"/>
        </a:spcBef>
        <a:spcAft>
          <a:spcPct val="0"/>
        </a:spcAft>
        <a:buChar char="»"/>
        <a:defRPr sz="2000">
          <a:solidFill>
            <a:srgbClr val="004730"/>
          </a:solidFill>
          <a:latin typeface="+mn-lt"/>
          <a:ea typeface="+mn-ea"/>
        </a:defRPr>
      </a:lvl7pPr>
      <a:lvl8pPr marL="3429000" indent="-228600" algn="l" rtl="0" fontAlgn="base">
        <a:spcBef>
          <a:spcPct val="20000"/>
        </a:spcBef>
        <a:spcAft>
          <a:spcPct val="0"/>
        </a:spcAft>
        <a:buChar char="»"/>
        <a:defRPr sz="2000">
          <a:solidFill>
            <a:srgbClr val="004730"/>
          </a:solidFill>
          <a:latin typeface="+mn-lt"/>
          <a:ea typeface="+mn-ea"/>
        </a:defRPr>
      </a:lvl8pPr>
      <a:lvl9pPr marL="3886200" indent="-228600" algn="l" rtl="0" fontAlgn="base">
        <a:spcBef>
          <a:spcPct val="20000"/>
        </a:spcBef>
        <a:spcAft>
          <a:spcPct val="0"/>
        </a:spcAft>
        <a:buChar char="»"/>
        <a:defRPr sz="2000">
          <a:solidFill>
            <a:srgbClr val="00473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g"/><Relationship Id="rId3" Type="http://schemas.openxmlformats.org/officeDocument/2006/relationships/image" Target="../media/image19.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8867" y="399988"/>
            <a:ext cx="8906132" cy="2308324"/>
          </a:xfrm>
          <a:prstGeom prst="rect">
            <a:avLst/>
          </a:prstGeom>
          <a:noFill/>
        </p:spPr>
        <p:txBody>
          <a:bodyPr wrap="square" rtlCol="0">
            <a:spAutoFit/>
          </a:bodyPr>
          <a:lstStyle/>
          <a:p>
            <a:pPr algn="ctr"/>
            <a:r>
              <a:rPr lang="en-NZ" sz="3600" dirty="0"/>
              <a:t>Corked Wine in a Cracked Bottle? ‘Social Investment’ and New Zealand’s welfare reform in Trans-Tasman context</a:t>
            </a:r>
          </a:p>
          <a:p>
            <a:pPr algn="ctr"/>
            <a:endParaRPr lang="en-NZ" sz="36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4359" y="4025685"/>
            <a:ext cx="1053987" cy="118226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1739" y="4025684"/>
            <a:ext cx="4036306" cy="2260331"/>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1873" y="2358376"/>
            <a:ext cx="3320516" cy="2258439"/>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0742" y="1320347"/>
            <a:ext cx="2445095" cy="2246561"/>
          </a:xfrm>
          <a:prstGeom prst="rect">
            <a:avLst/>
          </a:prstGeom>
        </p:spPr>
      </p:pic>
      <p:sp>
        <p:nvSpPr>
          <p:cNvPr id="3" name="TextBox 2"/>
          <p:cNvSpPr txBox="1"/>
          <p:nvPr/>
        </p:nvSpPr>
        <p:spPr>
          <a:xfrm>
            <a:off x="6083812" y="5207946"/>
            <a:ext cx="5218502" cy="1200329"/>
          </a:xfrm>
          <a:prstGeom prst="rect">
            <a:avLst/>
          </a:prstGeom>
          <a:noFill/>
        </p:spPr>
        <p:txBody>
          <a:bodyPr wrap="square" rtlCol="0">
            <a:spAutoFit/>
          </a:bodyPr>
          <a:lstStyle/>
          <a:p>
            <a:r>
              <a:rPr lang="en-NZ" sz="2400" dirty="0"/>
              <a:t>Dr Simon Chapple</a:t>
            </a:r>
          </a:p>
          <a:p>
            <a:r>
              <a:rPr lang="en-NZ" sz="2400" dirty="0"/>
              <a:t>AUT Policy Observatory &amp; VUW</a:t>
            </a:r>
          </a:p>
          <a:p>
            <a:r>
              <a:rPr lang="en-NZ" sz="2400" dirty="0"/>
              <a:t>simon.chapple@vuw.ac.nz</a:t>
            </a:r>
          </a:p>
        </p:txBody>
      </p:sp>
    </p:spTree>
    <p:extLst>
      <p:ext uri="{BB962C8B-B14F-4D97-AF65-F5344CB8AC3E}">
        <p14:creationId xmlns:p14="http://schemas.microsoft.com/office/powerpoint/2010/main" val="80169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282" y="0"/>
            <a:ext cx="10363200" cy="1143000"/>
          </a:xfrm>
        </p:spPr>
        <p:txBody>
          <a:bodyPr/>
          <a:lstStyle/>
          <a:p>
            <a:r>
              <a:rPr lang="en-NZ" dirty="0"/>
              <a:t>Where does fiscal liability come from?</a:t>
            </a:r>
          </a:p>
        </p:txBody>
      </p:sp>
      <p:sp>
        <p:nvSpPr>
          <p:cNvPr id="3" name="Content Placeholder 2"/>
          <p:cNvSpPr>
            <a:spLocks noGrp="1"/>
          </p:cNvSpPr>
          <p:nvPr>
            <p:ph idx="1"/>
          </p:nvPr>
        </p:nvSpPr>
        <p:spPr>
          <a:xfrm>
            <a:off x="362752" y="1032331"/>
            <a:ext cx="8929529" cy="3960812"/>
          </a:xfrm>
        </p:spPr>
        <p:txBody>
          <a:bodyPr/>
          <a:lstStyle/>
          <a:p>
            <a:r>
              <a:rPr lang="en-NZ" dirty="0"/>
              <a:t>2011 Welfare Working Group</a:t>
            </a:r>
          </a:p>
          <a:p>
            <a:r>
              <a:rPr lang="en-NZ" dirty="0"/>
              <a:t>Lessons from insurance industry</a:t>
            </a:r>
          </a:p>
          <a:p>
            <a:pPr lvl="1"/>
            <a:r>
              <a:rPr lang="en-NZ" dirty="0"/>
              <a:t>Insure against adverse events</a:t>
            </a:r>
          </a:p>
          <a:p>
            <a:pPr lvl="1"/>
            <a:r>
              <a:rPr lang="en-NZ" dirty="0"/>
              <a:t>Now and future premiums from clients (asset), now and future pay-outs to clients (liability), maximise the difference (net worth)</a:t>
            </a:r>
          </a:p>
          <a:p>
            <a:r>
              <a:rPr lang="en-NZ" dirty="0"/>
              <a:t>How good is the analogy?</a:t>
            </a:r>
          </a:p>
          <a:p>
            <a:pPr lvl="1"/>
            <a:r>
              <a:rPr lang="en-NZ" dirty="0"/>
              <a:t>No asset, only liability</a:t>
            </a:r>
          </a:p>
          <a:p>
            <a:pPr lvl="1"/>
            <a:r>
              <a:rPr lang="en-NZ" dirty="0"/>
              <a:t>Reduce liability by running down the unobserved assets</a:t>
            </a:r>
          </a:p>
          <a:p>
            <a:pPr lvl="1"/>
            <a:r>
              <a:rPr lang="en-NZ" dirty="0"/>
              <a:t>Describing people on welfare as a “liability”</a:t>
            </a:r>
          </a:p>
          <a:p>
            <a:pPr lvl="1"/>
            <a:endParaRPr lang="en-NZ" dirty="0"/>
          </a:p>
        </p:txBody>
      </p:sp>
    </p:spTree>
    <p:extLst>
      <p:ext uri="{BB962C8B-B14F-4D97-AF65-F5344CB8AC3E}">
        <p14:creationId xmlns:p14="http://schemas.microsoft.com/office/powerpoint/2010/main" val="1988686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12470" y="487680"/>
            <a:ext cx="8650072" cy="5204460"/>
          </a:xfrm>
          <a:prstGeom prst="rect">
            <a:avLst/>
          </a:prstGeom>
        </p:spPr>
      </p:pic>
    </p:spTree>
    <p:extLst>
      <p:ext uri="{BB962C8B-B14F-4D97-AF65-F5344CB8AC3E}">
        <p14:creationId xmlns:p14="http://schemas.microsoft.com/office/powerpoint/2010/main" val="3854718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Fiscal focus: Look where the money is going</a:t>
            </a:r>
          </a:p>
        </p:txBody>
      </p:sp>
      <p:sp>
        <p:nvSpPr>
          <p:cNvPr id="3" name="Content Placeholder 2"/>
          <p:cNvSpPr>
            <a:spLocks noGrp="1"/>
          </p:cNvSpPr>
          <p:nvPr>
            <p:ph idx="1"/>
          </p:nvPr>
        </p:nvSpPr>
        <p:spPr>
          <a:xfrm>
            <a:off x="239184" y="1700213"/>
            <a:ext cx="7463194" cy="3960812"/>
          </a:xfrm>
        </p:spPr>
        <p:txBody>
          <a:bodyPr/>
          <a:lstStyle/>
          <a:p>
            <a:pPr>
              <a:lnSpc>
                <a:spcPct val="150000"/>
              </a:lnSpc>
            </a:pPr>
            <a:r>
              <a:rPr lang="en-NZ" dirty="0"/>
              <a:t>Amount of money spent on actuaries measuring fiscal liability, 2010 to 2017, probably </a:t>
            </a:r>
            <a:r>
              <a:rPr lang="en-NZ" dirty="0">
                <a:solidFill>
                  <a:srgbClr val="FF0000"/>
                </a:solidFill>
              </a:rPr>
              <a:t>$10 million NZD&gt;</a:t>
            </a:r>
          </a:p>
          <a:p>
            <a:pPr>
              <a:lnSpc>
                <a:spcPct val="150000"/>
              </a:lnSpc>
            </a:pPr>
            <a:r>
              <a:rPr lang="en-NZ" dirty="0"/>
              <a:t>Amount of money spent on measuring outcomes of people subject to social investment policy, virtually </a:t>
            </a:r>
            <a:r>
              <a:rPr lang="en-NZ" dirty="0">
                <a:solidFill>
                  <a:srgbClr val="FF0000"/>
                </a:solidFill>
              </a:rPr>
              <a:t>zero</a:t>
            </a:r>
          </a:p>
        </p:txBody>
      </p:sp>
    </p:spTree>
    <p:extLst>
      <p:ext uri="{BB962C8B-B14F-4D97-AF65-F5344CB8AC3E}">
        <p14:creationId xmlns:p14="http://schemas.microsoft.com/office/powerpoint/2010/main" val="62816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941" y="283948"/>
            <a:ext cx="10363200" cy="663403"/>
          </a:xfrm>
        </p:spPr>
        <p:txBody>
          <a:bodyPr/>
          <a:lstStyle/>
          <a:p>
            <a:r>
              <a:rPr lang="en-NZ" sz="3600" dirty="0"/>
              <a:t>Fiscal focus: Look at the government’s strategic objectives</a:t>
            </a:r>
          </a:p>
        </p:txBody>
      </p:sp>
      <p:sp>
        <p:nvSpPr>
          <p:cNvPr id="3" name="Content Placeholder 2"/>
          <p:cNvSpPr>
            <a:spLocks noGrp="1"/>
          </p:cNvSpPr>
          <p:nvPr>
            <p:ph idx="1"/>
          </p:nvPr>
        </p:nvSpPr>
        <p:spPr>
          <a:xfrm>
            <a:off x="255660" y="1444840"/>
            <a:ext cx="9619860" cy="3960812"/>
          </a:xfrm>
        </p:spPr>
        <p:txBody>
          <a:bodyPr/>
          <a:lstStyle/>
          <a:p>
            <a:pPr>
              <a:lnSpc>
                <a:spcPct val="150000"/>
              </a:lnSpc>
            </a:pPr>
            <a:r>
              <a:rPr lang="en-NZ" sz="2400" dirty="0"/>
              <a:t>Better Public Services Goal 1: “Reducing long-term welfare dependence”, via two measurable targets:</a:t>
            </a:r>
          </a:p>
          <a:p>
            <a:pPr lvl="1">
              <a:lnSpc>
                <a:spcPct val="150000"/>
              </a:lnSpc>
            </a:pPr>
            <a:r>
              <a:rPr lang="en-NZ" sz="2000" dirty="0"/>
              <a:t>Reducing working age client numbers by 25% to 220,000 in 2018</a:t>
            </a:r>
          </a:p>
          <a:p>
            <a:pPr lvl="1">
              <a:lnSpc>
                <a:spcPct val="150000"/>
              </a:lnSpc>
            </a:pPr>
            <a:r>
              <a:rPr lang="en-NZ" sz="2000" dirty="0"/>
              <a:t>An accumulated actuarial release of $13 billion in 2018</a:t>
            </a:r>
          </a:p>
          <a:p>
            <a:pPr lvl="1">
              <a:lnSpc>
                <a:spcPct val="150000"/>
              </a:lnSpc>
            </a:pPr>
            <a:r>
              <a:rPr lang="en-NZ" sz="2000" dirty="0"/>
              <a:t>Note </a:t>
            </a:r>
            <a:r>
              <a:rPr lang="en-NZ" sz="2000" dirty="0">
                <a:solidFill>
                  <a:srgbClr val="FF0000"/>
                </a:solidFill>
              </a:rPr>
              <a:t>neither</a:t>
            </a:r>
            <a:r>
              <a:rPr lang="en-NZ" sz="2000" dirty="0"/>
              <a:t> target is about long-term benefit dependence</a:t>
            </a:r>
          </a:p>
          <a:p>
            <a:pPr marL="0" indent="0">
              <a:lnSpc>
                <a:spcPct val="150000"/>
              </a:lnSpc>
              <a:buNone/>
            </a:pPr>
            <a:endParaRPr lang="en-NZ" sz="2400" dirty="0"/>
          </a:p>
          <a:p>
            <a:pPr marL="0" indent="0">
              <a:lnSpc>
                <a:spcPct val="150000"/>
              </a:lnSpc>
              <a:buNone/>
            </a:pPr>
            <a:r>
              <a:rPr lang="en-NZ" sz="2000" dirty="0"/>
              <a:t>Actuarial release=estimate of change in fiscal liability from changes in the number of beneficiaries and their likelihood of long-term benefit receipt. “isolate[s] the impact of collective Government activity on beneficiary numbers” </a:t>
            </a:r>
            <a:r>
              <a:rPr lang="en-NZ" sz="2400" dirty="0"/>
              <a:t> </a:t>
            </a:r>
          </a:p>
          <a:p>
            <a:endParaRPr lang="en-NZ" dirty="0"/>
          </a:p>
        </p:txBody>
      </p:sp>
    </p:spTree>
    <p:extLst>
      <p:ext uri="{BB962C8B-B14F-4D97-AF65-F5344CB8AC3E}">
        <p14:creationId xmlns:p14="http://schemas.microsoft.com/office/powerpoint/2010/main" val="1317811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942" y="287449"/>
            <a:ext cx="10363200" cy="754020"/>
          </a:xfrm>
        </p:spPr>
        <p:txBody>
          <a:bodyPr/>
          <a:lstStyle/>
          <a:p>
            <a:r>
              <a:rPr lang="en-NZ" sz="3200" dirty="0"/>
              <a:t>Fiscal focus: Failure to evaluate welfare reforms, 201-2015</a:t>
            </a:r>
          </a:p>
        </p:txBody>
      </p:sp>
      <p:sp>
        <p:nvSpPr>
          <p:cNvPr id="3" name="Content Placeholder 2"/>
          <p:cNvSpPr>
            <a:spLocks noGrp="1"/>
          </p:cNvSpPr>
          <p:nvPr>
            <p:ph idx="1"/>
          </p:nvPr>
        </p:nvSpPr>
        <p:spPr>
          <a:xfrm>
            <a:off x="403942" y="1329509"/>
            <a:ext cx="7883324" cy="3960812"/>
          </a:xfrm>
        </p:spPr>
        <p:txBody>
          <a:bodyPr/>
          <a:lstStyle/>
          <a:p>
            <a:r>
              <a:rPr lang="en-NZ" sz="2800" dirty="0"/>
              <a:t>No evaluation plan, no evaluation, despite being the biggest welfare reform for a generation</a:t>
            </a:r>
          </a:p>
          <a:p>
            <a:endParaRPr lang="en-NZ" sz="2800" dirty="0"/>
          </a:p>
          <a:p>
            <a:r>
              <a:rPr lang="en-NZ" sz="2800" dirty="0"/>
              <a:t>Argument offered: it is all in the residual fiscal liability change, attributed to reforms and management influence</a:t>
            </a:r>
          </a:p>
          <a:p>
            <a:endParaRPr lang="en-NZ" sz="2800" dirty="0"/>
          </a:p>
          <a:p>
            <a:r>
              <a:rPr lang="en-NZ" sz="2800" dirty="0"/>
              <a:t>So nothing more need be examined</a:t>
            </a:r>
          </a:p>
        </p:txBody>
      </p:sp>
    </p:spTree>
    <p:extLst>
      <p:ext uri="{BB962C8B-B14F-4D97-AF65-F5344CB8AC3E}">
        <p14:creationId xmlns:p14="http://schemas.microsoft.com/office/powerpoint/2010/main" val="3147344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233" y="127429"/>
            <a:ext cx="10363200" cy="465695"/>
          </a:xfrm>
        </p:spPr>
        <p:txBody>
          <a:bodyPr/>
          <a:lstStyle/>
          <a:p>
            <a:r>
              <a:rPr lang="en-NZ" sz="3200" dirty="0"/>
              <a:t>Fiscal focus: Look at the Social Investment Unit (SIU)</a:t>
            </a:r>
          </a:p>
        </p:txBody>
      </p:sp>
      <p:sp>
        <p:nvSpPr>
          <p:cNvPr id="3" name="Content Placeholder 2"/>
          <p:cNvSpPr>
            <a:spLocks noGrp="1"/>
          </p:cNvSpPr>
          <p:nvPr>
            <p:ph idx="1"/>
          </p:nvPr>
        </p:nvSpPr>
        <p:spPr>
          <a:xfrm>
            <a:off x="502796" y="728147"/>
            <a:ext cx="7883324" cy="3960812"/>
          </a:xfrm>
        </p:spPr>
        <p:txBody>
          <a:bodyPr/>
          <a:lstStyle/>
          <a:p>
            <a:pPr marL="0" indent="0">
              <a:lnSpc>
                <a:spcPct val="150000"/>
              </a:lnSpc>
              <a:buNone/>
            </a:pPr>
            <a:r>
              <a:rPr lang="en-NZ" sz="2400" dirty="0"/>
              <a:t>“Social investment is about improving the lives of New Zealanders by applying rigorous and evidence-based investment practices” </a:t>
            </a:r>
          </a:p>
          <a:p>
            <a:pPr marL="0" indent="0">
              <a:lnSpc>
                <a:spcPct val="150000"/>
              </a:lnSpc>
              <a:buNone/>
            </a:pPr>
            <a:r>
              <a:rPr lang="en-NZ" sz="2400" dirty="0"/>
              <a:t>“The SIU has the potential to provide Government with the ability to look across the social sector, and examine particular population groups from a life-course perspective. This will enable </a:t>
            </a:r>
            <a:r>
              <a:rPr lang="en-NZ" sz="2400" dirty="0">
                <a:solidFill>
                  <a:srgbClr val="FF0000"/>
                </a:solidFill>
              </a:rPr>
              <a:t>a greater focus on the longer-term drivers of fiscal costs</a:t>
            </a:r>
            <a:r>
              <a:rPr lang="en-NZ" sz="2400" dirty="0"/>
              <a:t>, by identifying the connection between some of those cost pressures and particular at-risk groups.” </a:t>
            </a:r>
          </a:p>
          <a:p>
            <a:pPr marL="0" indent="0">
              <a:buNone/>
            </a:pPr>
            <a:endParaRPr lang="en-NZ" sz="2000" dirty="0"/>
          </a:p>
        </p:txBody>
      </p:sp>
    </p:spTree>
    <p:extLst>
      <p:ext uri="{BB962C8B-B14F-4D97-AF65-F5344CB8AC3E}">
        <p14:creationId xmlns:p14="http://schemas.microsoft.com/office/powerpoint/2010/main" val="927065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84" y="333374"/>
            <a:ext cx="10363200" cy="869349"/>
          </a:xfrm>
        </p:spPr>
        <p:txBody>
          <a:bodyPr/>
          <a:lstStyle/>
          <a:p>
            <a:r>
              <a:rPr lang="en-NZ" dirty="0"/>
              <a:t>Fiscal focus means perverse systemic incentives</a:t>
            </a:r>
          </a:p>
        </p:txBody>
      </p:sp>
      <p:sp>
        <p:nvSpPr>
          <p:cNvPr id="3" name="Content Placeholder 2"/>
          <p:cNvSpPr>
            <a:spLocks noGrp="1"/>
          </p:cNvSpPr>
          <p:nvPr>
            <p:ph idx="1"/>
          </p:nvPr>
        </p:nvSpPr>
        <p:spPr>
          <a:xfrm>
            <a:off x="354512" y="1617835"/>
            <a:ext cx="7257868" cy="3960812"/>
          </a:xfrm>
        </p:spPr>
        <p:txBody>
          <a:bodyPr/>
          <a:lstStyle/>
          <a:p>
            <a:pPr>
              <a:lnSpc>
                <a:spcPct val="200000"/>
              </a:lnSpc>
            </a:pPr>
            <a:r>
              <a:rPr lang="en-NZ" dirty="0"/>
              <a:t>Benefit take-up</a:t>
            </a:r>
          </a:p>
          <a:p>
            <a:pPr>
              <a:lnSpc>
                <a:spcPct val="200000"/>
              </a:lnSpc>
            </a:pPr>
            <a:r>
              <a:rPr lang="en-NZ" dirty="0"/>
              <a:t>Good jobs, bad jobs, all the same</a:t>
            </a:r>
          </a:p>
          <a:p>
            <a:pPr>
              <a:lnSpc>
                <a:spcPct val="200000"/>
              </a:lnSpc>
            </a:pPr>
            <a:r>
              <a:rPr lang="en-NZ" dirty="0"/>
              <a:t>Not everyone leaves benefit to work</a:t>
            </a:r>
          </a:p>
          <a:p>
            <a:pPr>
              <a:lnSpc>
                <a:spcPct val="200000"/>
              </a:lnSpc>
            </a:pPr>
            <a:r>
              <a:rPr lang="en-NZ" dirty="0"/>
              <a:t>Overall, inefficient decision making</a:t>
            </a:r>
          </a:p>
        </p:txBody>
      </p:sp>
    </p:spTree>
    <p:extLst>
      <p:ext uri="{BB962C8B-B14F-4D97-AF65-F5344CB8AC3E}">
        <p14:creationId xmlns:p14="http://schemas.microsoft.com/office/powerpoint/2010/main" val="1501828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99102" y="333375"/>
            <a:ext cx="7653457" cy="6369132"/>
          </a:xfrm>
          <a:prstGeom prst="rect">
            <a:avLst/>
          </a:prstGeom>
        </p:spPr>
      </p:pic>
    </p:spTree>
    <p:extLst>
      <p:ext uri="{BB962C8B-B14F-4D97-AF65-F5344CB8AC3E}">
        <p14:creationId xmlns:p14="http://schemas.microsoft.com/office/powerpoint/2010/main" val="2277873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188720" y="481366"/>
            <a:ext cx="8237336" cy="4947884"/>
          </a:xfrm>
          <a:prstGeom prst="rect">
            <a:avLst/>
          </a:prstGeom>
        </p:spPr>
      </p:pic>
    </p:spTree>
    <p:extLst>
      <p:ext uri="{BB962C8B-B14F-4D97-AF65-F5344CB8AC3E}">
        <p14:creationId xmlns:p14="http://schemas.microsoft.com/office/powerpoint/2010/main" val="3796140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31520" y="887729"/>
            <a:ext cx="8607404" cy="5170171"/>
          </a:xfrm>
          <a:prstGeom prst="rect">
            <a:avLst/>
          </a:prstGeom>
        </p:spPr>
      </p:pic>
    </p:spTree>
    <p:extLst>
      <p:ext uri="{BB962C8B-B14F-4D97-AF65-F5344CB8AC3E}">
        <p14:creationId xmlns:p14="http://schemas.microsoft.com/office/powerpoint/2010/main" val="236188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3" y="95486"/>
            <a:ext cx="11615350" cy="675953"/>
          </a:xfrm>
        </p:spPr>
        <p:txBody>
          <a:bodyPr/>
          <a:lstStyle/>
          <a:p>
            <a:r>
              <a:rPr lang="en-NZ" sz="2800" dirty="0"/>
              <a:t>What’s good and what’s not about “social investment” in NZ</a:t>
            </a:r>
          </a:p>
        </p:txBody>
      </p:sp>
      <p:sp>
        <p:nvSpPr>
          <p:cNvPr id="3" name="Content Placeholder 2"/>
          <p:cNvSpPr>
            <a:spLocks noGrp="1"/>
          </p:cNvSpPr>
          <p:nvPr>
            <p:ph idx="1"/>
          </p:nvPr>
        </p:nvSpPr>
        <p:spPr>
          <a:xfrm>
            <a:off x="560173" y="738136"/>
            <a:ext cx="10363200" cy="4184650"/>
          </a:xfrm>
        </p:spPr>
        <p:txBody>
          <a:bodyPr/>
          <a:lstStyle/>
          <a:p>
            <a:pPr marL="457200" indent="-457200">
              <a:lnSpc>
                <a:spcPct val="150000"/>
              </a:lnSpc>
              <a:buFont typeface="+mj-lt"/>
              <a:buAutoNum type="arabicPeriod"/>
            </a:pPr>
            <a:r>
              <a:rPr lang="en-NZ" sz="2000" dirty="0"/>
              <a:t>Tomorrow matters, as well as today</a:t>
            </a:r>
          </a:p>
          <a:p>
            <a:pPr marL="457200" indent="-457200">
              <a:lnSpc>
                <a:spcPct val="150000"/>
              </a:lnSpc>
              <a:buFont typeface="+mj-lt"/>
              <a:buAutoNum type="arabicPeriod"/>
            </a:pPr>
            <a:r>
              <a:rPr lang="en-NZ" sz="2000" dirty="0"/>
              <a:t>Joined-up policy making across agencies</a:t>
            </a:r>
          </a:p>
          <a:p>
            <a:pPr marL="457200" indent="-457200">
              <a:lnSpc>
                <a:spcPct val="150000"/>
              </a:lnSpc>
              <a:buFont typeface="+mj-lt"/>
              <a:buAutoNum type="arabicPeriod"/>
            </a:pPr>
            <a:r>
              <a:rPr lang="en-NZ" sz="2000" dirty="0"/>
              <a:t>Use of “Big Data” to help inform decisions </a:t>
            </a:r>
          </a:p>
          <a:p>
            <a:pPr marL="457200" indent="-457200">
              <a:lnSpc>
                <a:spcPct val="150000"/>
              </a:lnSpc>
              <a:buFont typeface="+mj-lt"/>
              <a:buAutoNum type="arabicPeriod"/>
            </a:pPr>
            <a:r>
              <a:rPr lang="en-NZ" sz="2000" dirty="0"/>
              <a:t>No focus on measuring people’s outcomes in making investments, despite rhetoric of their importance</a:t>
            </a:r>
          </a:p>
          <a:p>
            <a:pPr marL="457200" indent="-457200">
              <a:lnSpc>
                <a:spcPct val="150000"/>
              </a:lnSpc>
              <a:buFont typeface="+mj-lt"/>
              <a:buAutoNum type="arabicPeriod"/>
            </a:pPr>
            <a:r>
              <a:rPr lang="en-NZ" sz="2000" dirty="0"/>
              <a:t>Welfare transfers and real resource costs are treated the same </a:t>
            </a:r>
          </a:p>
          <a:p>
            <a:pPr marL="457200" indent="-457200">
              <a:lnSpc>
                <a:spcPct val="150000"/>
              </a:lnSpc>
              <a:buFont typeface="+mj-lt"/>
              <a:buAutoNum type="arabicPeriod"/>
            </a:pPr>
            <a:r>
              <a:rPr lang="en-NZ" sz="2000" dirty="0"/>
              <a:t>All win-wins. Trade-offs between equity and efficiency hidden</a:t>
            </a:r>
          </a:p>
          <a:p>
            <a:pPr marL="457200" indent="-457200">
              <a:lnSpc>
                <a:spcPct val="150000"/>
              </a:lnSpc>
              <a:buFont typeface="+mj-lt"/>
              <a:buAutoNum type="arabicPeriod"/>
            </a:pPr>
            <a:r>
              <a:rPr lang="en-NZ" sz="2000" dirty="0"/>
              <a:t>Flows off a welfare benefit are a good proxy for flows into jobs </a:t>
            </a:r>
          </a:p>
          <a:p>
            <a:pPr marL="457200" indent="-457200">
              <a:lnSpc>
                <a:spcPct val="150000"/>
              </a:lnSpc>
              <a:buFont typeface="+mj-lt"/>
              <a:buAutoNum type="arabicPeriod"/>
            </a:pPr>
            <a:r>
              <a:rPr lang="en-NZ" sz="2000" dirty="0"/>
              <a:t>All jobs are equally valued</a:t>
            </a:r>
          </a:p>
          <a:p>
            <a:pPr marL="457200" indent="-457200">
              <a:lnSpc>
                <a:spcPct val="150000"/>
              </a:lnSpc>
              <a:buFont typeface="+mj-lt"/>
              <a:buAutoNum type="arabicPeriod"/>
            </a:pPr>
            <a:r>
              <a:rPr lang="en-NZ" sz="2000" dirty="0"/>
              <a:t>Spending resources on expensive actuaries rather than measuring people’s outcomes </a:t>
            </a:r>
          </a:p>
          <a:p>
            <a:pPr>
              <a:lnSpc>
                <a:spcPct val="150000"/>
              </a:lnSpc>
            </a:pPr>
            <a:endParaRPr lang="en-NZ" sz="2400" dirty="0"/>
          </a:p>
          <a:p>
            <a:endParaRPr lang="en-NZ"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5710" y="878092"/>
            <a:ext cx="532630" cy="38535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0542" y="3346440"/>
            <a:ext cx="442966" cy="442966"/>
          </a:xfrm>
          <a:prstGeom prst="rect">
            <a:avLst/>
          </a:prstGeom>
        </p:spPr>
      </p:pic>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07958" y="1370096"/>
            <a:ext cx="532630" cy="385350"/>
          </a:xfrm>
          <a:prstGeom prst="rect">
            <a:avLst/>
          </a:prstGeom>
        </p:spPr>
      </p:pic>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07958" y="1869094"/>
            <a:ext cx="532630" cy="385350"/>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2790" y="2830461"/>
            <a:ext cx="442966" cy="442966"/>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7218" y="3887167"/>
            <a:ext cx="442966" cy="442966"/>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7218" y="4438436"/>
            <a:ext cx="442966" cy="442966"/>
          </a:xfrm>
          <a:prstGeom prst="rect">
            <a:avLst/>
          </a:prstGeom>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7218" y="4989311"/>
            <a:ext cx="442966" cy="442966"/>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7218" y="5820828"/>
            <a:ext cx="442966" cy="442966"/>
          </a:xfrm>
          <a:prstGeom prst="rect">
            <a:avLst/>
          </a:prstGeom>
        </p:spPr>
      </p:pic>
    </p:spTree>
    <p:extLst>
      <p:ext uri="{BB962C8B-B14F-4D97-AF65-F5344CB8AC3E}">
        <p14:creationId xmlns:p14="http://schemas.microsoft.com/office/powerpoint/2010/main" val="2881936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54380" y="594360"/>
            <a:ext cx="8725058" cy="5240842"/>
          </a:xfrm>
          <a:prstGeom prst="rect">
            <a:avLst/>
          </a:prstGeom>
        </p:spPr>
      </p:pic>
    </p:spTree>
    <p:extLst>
      <p:ext uri="{BB962C8B-B14F-4D97-AF65-F5344CB8AC3E}">
        <p14:creationId xmlns:p14="http://schemas.microsoft.com/office/powerpoint/2010/main" val="977114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894" y="168593"/>
            <a:ext cx="10363200" cy="672465"/>
          </a:xfrm>
        </p:spPr>
        <p:txBody>
          <a:bodyPr/>
          <a:lstStyle/>
          <a:p>
            <a:r>
              <a:rPr lang="en-NZ" sz="3200" dirty="0"/>
              <a:t>Fiscal liability crosses the Tasman</a:t>
            </a:r>
          </a:p>
        </p:txBody>
      </p:sp>
      <p:sp>
        <p:nvSpPr>
          <p:cNvPr id="3" name="Content Placeholder 2"/>
          <p:cNvSpPr>
            <a:spLocks noGrp="1"/>
          </p:cNvSpPr>
          <p:nvPr>
            <p:ph idx="1"/>
          </p:nvPr>
        </p:nvSpPr>
        <p:spPr>
          <a:xfrm>
            <a:off x="204894" y="969645"/>
            <a:ext cx="6721686" cy="5066347"/>
          </a:xfrm>
        </p:spPr>
        <p:txBody>
          <a:bodyPr/>
          <a:lstStyle/>
          <a:p>
            <a:pPr marL="0" indent="0">
              <a:buNone/>
            </a:pPr>
            <a:r>
              <a:rPr lang="en-NZ" sz="2000" b="1" dirty="0">
                <a:solidFill>
                  <a:srgbClr val="FF0000"/>
                </a:solidFill>
              </a:rPr>
              <a:t>Priority Investment Approach</a:t>
            </a:r>
          </a:p>
          <a:p>
            <a:pPr marL="0" indent="0">
              <a:buNone/>
            </a:pPr>
            <a:endParaRPr lang="en-NZ" sz="2000" dirty="0"/>
          </a:p>
          <a:p>
            <a:pPr marL="0" indent="0">
              <a:buNone/>
            </a:pPr>
            <a:r>
              <a:rPr lang="en-NZ" sz="2000" dirty="0"/>
              <a:t>“Actuarial valuations…will be used to track the effectiveness of policy interventions” Christian Porter, Minister of Social Services, 2016 Budget</a:t>
            </a:r>
          </a:p>
          <a:p>
            <a:pPr marL="0" indent="0">
              <a:buNone/>
            </a:pPr>
            <a:endParaRPr lang="en-NZ" sz="2000" dirty="0"/>
          </a:p>
          <a:p>
            <a:pPr marL="0" indent="0">
              <a:buNone/>
            </a:pPr>
            <a:r>
              <a:rPr lang="en-NZ" sz="2000" b="1" dirty="0">
                <a:solidFill>
                  <a:srgbClr val="FF0000"/>
                </a:solidFill>
              </a:rPr>
              <a:t>DSS Try, Test, Learn Fund, @ $100 million AUD over four years, aims variously to:</a:t>
            </a:r>
          </a:p>
          <a:p>
            <a:pPr marL="0" indent="0">
              <a:buNone/>
            </a:pPr>
            <a:endParaRPr lang="en-NZ" sz="2000" dirty="0"/>
          </a:p>
          <a:p>
            <a:pPr marL="0" indent="0">
              <a:buNone/>
            </a:pPr>
            <a:r>
              <a:rPr lang="en-NZ" sz="2000" dirty="0"/>
              <a:t>	“help people live independently from welfare”</a:t>
            </a:r>
          </a:p>
          <a:p>
            <a:pPr marL="0" indent="0">
              <a:buNone/>
            </a:pPr>
            <a:r>
              <a:rPr lang="en-NZ" sz="2000" dirty="0"/>
              <a:t>	“improve life-time well-being”</a:t>
            </a:r>
          </a:p>
          <a:p>
            <a:pPr marL="0" indent="0">
              <a:buNone/>
            </a:pPr>
            <a:r>
              <a:rPr lang="en-NZ" sz="2000" dirty="0"/>
              <a:t>	and achieve “better outcomes”</a:t>
            </a:r>
          </a:p>
          <a:p>
            <a:pPr marL="0" indent="0">
              <a:buNone/>
            </a:pPr>
            <a:endParaRPr lang="en-NZ" sz="2000" dirty="0"/>
          </a:p>
          <a:p>
            <a:pPr marL="0" indent="0">
              <a:buNone/>
            </a:pPr>
            <a:r>
              <a:rPr lang="en-NZ" sz="2000" dirty="0"/>
              <a:t>TTL “evaluation at the centre of design” but it is </a:t>
            </a:r>
            <a:r>
              <a:rPr lang="en-NZ" sz="2000" b="1" dirty="0">
                <a:solidFill>
                  <a:srgbClr val="FF0000"/>
                </a:solidFill>
              </a:rPr>
              <a:t>unclear</a:t>
            </a:r>
            <a:r>
              <a:rPr lang="en-NZ" sz="2000" dirty="0"/>
              <a:t> what outcomes are sought from the interventions and how they are to be </a:t>
            </a:r>
            <a:r>
              <a:rPr lang="en-NZ" sz="2000" b="1" dirty="0">
                <a:solidFill>
                  <a:srgbClr val="FF0000"/>
                </a:solidFill>
              </a:rPr>
              <a:t>valued</a:t>
            </a:r>
            <a:r>
              <a:rPr lang="en-NZ" sz="2000" dirty="0"/>
              <a:t>. No mention of </a:t>
            </a:r>
            <a:r>
              <a:rPr lang="en-NZ" sz="2000" b="1" i="1" dirty="0">
                <a:solidFill>
                  <a:srgbClr val="FF0000"/>
                </a:solidFill>
              </a:rPr>
              <a:t>social cost benefit analysis</a:t>
            </a:r>
            <a:r>
              <a:rPr lang="en-NZ" sz="2000" dirty="0"/>
              <a:t>.</a:t>
            </a:r>
          </a:p>
          <a:p>
            <a:pPr marL="0" indent="0">
              <a:buNone/>
            </a:pPr>
            <a:endParaRPr lang="en-NZ"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0881" y="5148738"/>
            <a:ext cx="2286000" cy="158915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0881" y="841058"/>
            <a:ext cx="3716654" cy="2473264"/>
          </a:xfrm>
          <a:prstGeom prst="rect">
            <a:avLst/>
          </a:prstGeom>
        </p:spPr>
      </p:pic>
    </p:spTree>
    <p:extLst>
      <p:ext uri="{BB962C8B-B14F-4D97-AF65-F5344CB8AC3E}">
        <p14:creationId xmlns:p14="http://schemas.microsoft.com/office/powerpoint/2010/main" val="962013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608831184"/>
              </p:ext>
            </p:extLst>
          </p:nvPr>
        </p:nvGraphicFramePr>
        <p:xfrm>
          <a:off x="453899" y="255374"/>
          <a:ext cx="10164674" cy="5721732"/>
        </p:xfrm>
        <a:graphic>
          <a:graphicData uri="http://schemas.openxmlformats.org/drawingml/2006/table">
            <a:tbl>
              <a:tblPr/>
              <a:tblGrid>
                <a:gridCol w="2561283">
                  <a:extLst>
                    <a:ext uri="{9D8B030D-6E8A-4147-A177-3AD203B41FA5}">
                      <a16:colId xmlns:a16="http://schemas.microsoft.com/office/drawing/2014/main" xmlns="" val="20000"/>
                    </a:ext>
                  </a:extLst>
                </a:gridCol>
                <a:gridCol w="3794991">
                  <a:extLst>
                    <a:ext uri="{9D8B030D-6E8A-4147-A177-3AD203B41FA5}">
                      <a16:colId xmlns:a16="http://schemas.microsoft.com/office/drawing/2014/main" xmlns="" val="20001"/>
                    </a:ext>
                  </a:extLst>
                </a:gridCol>
                <a:gridCol w="3808400">
                  <a:extLst>
                    <a:ext uri="{9D8B030D-6E8A-4147-A177-3AD203B41FA5}">
                      <a16:colId xmlns:a16="http://schemas.microsoft.com/office/drawing/2014/main" xmlns="" val="20002"/>
                    </a:ext>
                  </a:extLst>
                </a:gridCol>
              </a:tblGrid>
              <a:tr h="227442">
                <a:tc>
                  <a:txBody>
                    <a:bodyPr/>
                    <a:lstStyle/>
                    <a:p>
                      <a:pPr algn="l" fontAlgn="b"/>
                      <a:endParaRPr lang="en-NZ" sz="1200" b="0" i="0" u="none" strike="noStrike" dirty="0">
                        <a:solidFill>
                          <a:srgbClr val="000000"/>
                        </a:solidFill>
                        <a:effectLst/>
                        <a:latin typeface="Calibri" panose="020F0502020204030204" pitchFamily="34" charset="0"/>
                      </a:endParaRPr>
                    </a:p>
                  </a:txBody>
                  <a:tcPr marL="7890" marR="7890" marT="789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NZ" sz="1200" b="0" i="0" u="none" strike="noStrike">
                        <a:solidFill>
                          <a:srgbClr val="000000"/>
                        </a:solidFill>
                        <a:effectLst/>
                        <a:latin typeface="Calibri" panose="020F0502020204030204" pitchFamily="34" charset="0"/>
                      </a:endParaRPr>
                    </a:p>
                  </a:txBody>
                  <a:tcPr marL="7890" marR="7890" marT="789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NZ" sz="1200" b="0" i="0" u="none" strike="noStrike">
                        <a:solidFill>
                          <a:srgbClr val="000000"/>
                        </a:solidFill>
                        <a:effectLst/>
                        <a:latin typeface="Calibri" panose="020F0502020204030204" pitchFamily="34" charset="0"/>
                      </a:endParaRPr>
                    </a:p>
                  </a:txBody>
                  <a:tcPr marL="7890" marR="7890" marT="789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77631">
                <a:tc gridSpan="3">
                  <a:txBody>
                    <a:bodyPr/>
                    <a:lstStyle/>
                    <a:p>
                      <a:pPr algn="ctr" fontAlgn="ctr"/>
                      <a:r>
                        <a:rPr lang="en-NZ" sz="1600" b="1" i="0" u="none" strike="noStrike" dirty="0">
                          <a:solidFill>
                            <a:srgbClr val="000000"/>
                          </a:solidFill>
                          <a:effectLst/>
                          <a:latin typeface="Times New Roman" panose="02020603050405020304" pitchFamily="18" charset="0"/>
                        </a:rPr>
                        <a:t>Social cost-benefit analysis and the fiscal redistribution model in the welfare system as competing investment models</a:t>
                      </a:r>
                    </a:p>
                  </a:txBody>
                  <a:tcPr marL="7890" marR="7890" marT="78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xmlns="" val="10001"/>
                  </a:ext>
                </a:extLst>
              </a:tr>
              <a:tr h="238815">
                <a:tc>
                  <a:txBody>
                    <a:bodyPr/>
                    <a:lstStyle/>
                    <a:p>
                      <a:pPr algn="just" fontAlgn="ctr"/>
                      <a:r>
                        <a:rPr lang="en-NZ" sz="1200" b="1" i="0" u="none" strike="noStrike">
                          <a:solidFill>
                            <a:srgbClr val="000000"/>
                          </a:solidFill>
                          <a:effectLst/>
                          <a:latin typeface="Times New Roman" panose="02020603050405020304" pitchFamily="18" charset="0"/>
                        </a:rPr>
                        <a:t> </a:t>
                      </a:r>
                    </a:p>
                  </a:txBody>
                  <a:tcPr marL="7890" marR="7890" marT="78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NZ" sz="1600" b="1" i="0" u="none" strike="noStrike">
                          <a:solidFill>
                            <a:srgbClr val="000000"/>
                          </a:solidFill>
                          <a:effectLst/>
                          <a:latin typeface="Times New Roman" panose="02020603050405020304" pitchFamily="18" charset="0"/>
                        </a:rPr>
                        <a:t>Social cost-benefit analysis</a:t>
                      </a:r>
                    </a:p>
                  </a:txBody>
                  <a:tcPr marL="7890" marR="7890" marT="78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n-NZ" sz="1600" b="1" i="0" u="none" strike="noStrike" dirty="0">
                          <a:solidFill>
                            <a:srgbClr val="000000"/>
                          </a:solidFill>
                          <a:effectLst/>
                          <a:latin typeface="Times New Roman" panose="02020603050405020304" pitchFamily="18" charset="0"/>
                        </a:rPr>
                        <a:t>The fiscal redistribution model</a:t>
                      </a:r>
                    </a:p>
                  </a:txBody>
                  <a:tcPr marL="7890" marR="7890" marT="78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38815">
                <a:tc>
                  <a:txBody>
                    <a:bodyPr/>
                    <a:lstStyle/>
                    <a:p>
                      <a:pPr algn="l" fontAlgn="ctr"/>
                      <a:r>
                        <a:rPr lang="en-NZ" sz="1400" b="0" i="0" u="none" strike="noStrike">
                          <a:solidFill>
                            <a:srgbClr val="000000"/>
                          </a:solidFill>
                          <a:effectLst/>
                          <a:latin typeface="Times New Roman" panose="02020603050405020304" pitchFamily="18" charset="0"/>
                        </a:rPr>
                        <a:t>Intellectual origins</a:t>
                      </a:r>
                    </a:p>
                  </a:txBody>
                  <a:tcPr marL="7890" marR="7890" marT="789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Neoclassical public economics</a:t>
                      </a:r>
                    </a:p>
                  </a:txBody>
                  <a:tcPr marL="7890" marR="7890" marT="789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Fiscal accountancy</a:t>
                      </a:r>
                    </a:p>
                  </a:txBody>
                  <a:tcPr marL="7890" marR="7890" marT="789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3"/>
                  </a:ext>
                </a:extLst>
              </a:tr>
              <a:tr h="716445">
                <a:tc>
                  <a:txBody>
                    <a:bodyPr/>
                    <a:lstStyle/>
                    <a:p>
                      <a:pPr algn="l" fontAlgn="ctr"/>
                      <a:r>
                        <a:rPr lang="en-NZ" sz="1400" b="0" i="0" u="none" strike="noStrike">
                          <a:solidFill>
                            <a:srgbClr val="000000"/>
                          </a:solidFill>
                          <a:effectLst/>
                          <a:latin typeface="Times New Roman" panose="02020603050405020304" pitchFamily="18" charset="0"/>
                        </a:rPr>
                        <a:t>Outcome to optimise</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Efficiency in the use of scarce societal resources at the margin</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Intertemporal income redistribution to net taxpayers from net beneficiaries within current tax/benefit rules</a:t>
                      </a:r>
                    </a:p>
                  </a:txBody>
                  <a:tcPr marL="7890" marR="7890" marT="7890" marB="0" anchor="ctr">
                    <a:lnL>
                      <a:noFill/>
                    </a:lnL>
                    <a:lnR>
                      <a:noFill/>
                    </a:lnR>
                    <a:lnT>
                      <a:noFill/>
                    </a:lnT>
                    <a:lnB>
                      <a:noFill/>
                    </a:lnB>
                  </a:tcPr>
                </a:tc>
                <a:extLst>
                  <a:ext uri="{0D108BD9-81ED-4DB2-BD59-A6C34878D82A}">
                    <a16:rowId xmlns:a16="http://schemas.microsoft.com/office/drawing/2014/main" xmlns="" val="10004"/>
                  </a:ext>
                </a:extLst>
              </a:tr>
              <a:tr h="477631">
                <a:tc>
                  <a:txBody>
                    <a:bodyPr/>
                    <a:lstStyle/>
                    <a:p>
                      <a:pPr algn="l" fontAlgn="ctr"/>
                      <a:r>
                        <a:rPr lang="en-NZ" sz="1400" b="0" i="0" u="none" strike="noStrike">
                          <a:solidFill>
                            <a:srgbClr val="000000"/>
                          </a:solidFill>
                          <a:effectLst/>
                          <a:latin typeface="Times New Roman" panose="02020603050405020304" pitchFamily="18" charset="0"/>
                        </a:rPr>
                        <a:t>Treatment of positive employment outcomes</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Valued at gross dollar earnings</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Not valued</a:t>
                      </a:r>
                    </a:p>
                  </a:txBody>
                  <a:tcPr marL="7890" marR="7890" marT="7890" marB="0" anchor="ctr">
                    <a:lnL>
                      <a:noFill/>
                    </a:lnL>
                    <a:lnR>
                      <a:noFill/>
                    </a:lnR>
                    <a:lnT>
                      <a:noFill/>
                    </a:lnT>
                    <a:lnB>
                      <a:noFill/>
                    </a:lnB>
                  </a:tcPr>
                </a:tc>
                <a:extLst>
                  <a:ext uri="{0D108BD9-81ED-4DB2-BD59-A6C34878D82A}">
                    <a16:rowId xmlns:a16="http://schemas.microsoft.com/office/drawing/2014/main" xmlns="" val="10005"/>
                  </a:ext>
                </a:extLst>
              </a:tr>
              <a:tr h="716445">
                <a:tc>
                  <a:txBody>
                    <a:bodyPr/>
                    <a:lstStyle/>
                    <a:p>
                      <a:pPr algn="l" fontAlgn="ctr"/>
                      <a:r>
                        <a:rPr lang="en-NZ" sz="1400" b="0" i="0" u="none" strike="noStrike">
                          <a:solidFill>
                            <a:srgbClr val="000000"/>
                          </a:solidFill>
                          <a:effectLst/>
                          <a:latin typeface="Times New Roman" panose="02020603050405020304" pitchFamily="18" charset="0"/>
                        </a:rPr>
                        <a:t>Treatment of economic efficiency</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Explicitly efficiency focussed</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Income redistribution from net beneficiaries to net tax payers results in significant trickle down efficiency gains</a:t>
                      </a:r>
                    </a:p>
                  </a:txBody>
                  <a:tcPr marL="7890" marR="7890" marT="7890" marB="0" anchor="ctr">
                    <a:lnL>
                      <a:noFill/>
                    </a:lnL>
                    <a:lnR>
                      <a:noFill/>
                    </a:lnR>
                    <a:lnT>
                      <a:noFill/>
                    </a:lnT>
                    <a:lnB>
                      <a:noFill/>
                    </a:lnB>
                  </a:tcPr>
                </a:tc>
                <a:extLst>
                  <a:ext uri="{0D108BD9-81ED-4DB2-BD59-A6C34878D82A}">
                    <a16:rowId xmlns:a16="http://schemas.microsoft.com/office/drawing/2014/main" xmlns="" val="10006"/>
                  </a:ext>
                </a:extLst>
              </a:tr>
              <a:tr h="716445">
                <a:tc>
                  <a:txBody>
                    <a:bodyPr/>
                    <a:lstStyle/>
                    <a:p>
                      <a:pPr algn="l" fontAlgn="ctr"/>
                      <a:r>
                        <a:rPr lang="en-NZ" sz="1400" b="0" i="0" u="none" strike="noStrike" dirty="0">
                          <a:solidFill>
                            <a:srgbClr val="000000"/>
                          </a:solidFill>
                          <a:effectLst/>
                          <a:latin typeface="Times New Roman" panose="02020603050405020304" pitchFamily="18" charset="0"/>
                        </a:rPr>
                        <a:t>Treatment of marginal utility of income</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Values income gains to poorer people above those to richer people reflecting declining marginal utility of income</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Income payments to beneficiaries valued at zero, income losses to net taxpayers are valued dollar for dollar</a:t>
                      </a:r>
                    </a:p>
                  </a:txBody>
                  <a:tcPr marL="7890" marR="7890" marT="7890" marB="0" anchor="ctr">
                    <a:lnL>
                      <a:noFill/>
                    </a:lnL>
                    <a:lnR>
                      <a:noFill/>
                    </a:lnR>
                    <a:lnT>
                      <a:noFill/>
                    </a:lnT>
                    <a:lnB>
                      <a:noFill/>
                    </a:lnB>
                  </a:tcPr>
                </a:tc>
                <a:extLst>
                  <a:ext uri="{0D108BD9-81ED-4DB2-BD59-A6C34878D82A}">
                    <a16:rowId xmlns:a16="http://schemas.microsoft.com/office/drawing/2014/main" xmlns="" val="10007"/>
                  </a:ext>
                </a:extLst>
              </a:tr>
              <a:tr h="716445">
                <a:tc>
                  <a:txBody>
                    <a:bodyPr/>
                    <a:lstStyle/>
                    <a:p>
                      <a:pPr algn="l" fontAlgn="ctr"/>
                      <a:r>
                        <a:rPr lang="en-NZ" sz="1400" b="0" i="0" u="none" strike="noStrike">
                          <a:solidFill>
                            <a:srgbClr val="000000"/>
                          </a:solidFill>
                          <a:effectLst/>
                          <a:latin typeface="Times New Roman" panose="02020603050405020304" pitchFamily="18" charset="0"/>
                        </a:rPr>
                        <a:t>Treatment of distribution</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Explicit information provided on winners and losers, or explicit distributional weights</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Income accruing to net tax payers is valued, that accruing to net beneficiaries is not. No additional distributional issues</a:t>
                      </a:r>
                    </a:p>
                  </a:txBody>
                  <a:tcPr marL="7890" marR="7890" marT="7890" marB="0" anchor="ctr">
                    <a:lnL>
                      <a:noFill/>
                    </a:lnL>
                    <a:lnR>
                      <a:noFill/>
                    </a:lnR>
                    <a:lnT>
                      <a:noFill/>
                    </a:lnT>
                    <a:lnB>
                      <a:noFill/>
                    </a:lnB>
                  </a:tcPr>
                </a:tc>
                <a:extLst>
                  <a:ext uri="{0D108BD9-81ED-4DB2-BD59-A6C34878D82A}">
                    <a16:rowId xmlns:a16="http://schemas.microsoft.com/office/drawing/2014/main" xmlns="" val="10008"/>
                  </a:ext>
                </a:extLst>
              </a:tr>
              <a:tr h="238815">
                <a:tc>
                  <a:txBody>
                    <a:bodyPr/>
                    <a:lstStyle/>
                    <a:p>
                      <a:pPr algn="l" fontAlgn="ctr"/>
                      <a:r>
                        <a:rPr lang="en-NZ" sz="1400" b="0" i="0" u="none" strike="noStrike">
                          <a:solidFill>
                            <a:srgbClr val="000000"/>
                          </a:solidFill>
                          <a:effectLst/>
                          <a:latin typeface="Times New Roman" panose="02020603050405020304" pitchFamily="18" charset="0"/>
                        </a:rPr>
                        <a:t>Treatment of welfare benefits</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Re-distributional. Costed at tax deadweight</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A dollar-for-dollar cost. No tax deadweight</a:t>
                      </a:r>
                    </a:p>
                  </a:txBody>
                  <a:tcPr marL="7890" marR="7890" marT="7890" marB="0" anchor="ctr">
                    <a:lnL>
                      <a:noFill/>
                    </a:lnL>
                    <a:lnR>
                      <a:noFill/>
                    </a:lnR>
                    <a:lnT>
                      <a:noFill/>
                    </a:lnT>
                    <a:lnB>
                      <a:noFill/>
                    </a:lnB>
                  </a:tcPr>
                </a:tc>
                <a:extLst>
                  <a:ext uri="{0D108BD9-81ED-4DB2-BD59-A6C34878D82A}">
                    <a16:rowId xmlns:a16="http://schemas.microsoft.com/office/drawing/2014/main" xmlns="" val="10009"/>
                  </a:ext>
                </a:extLst>
              </a:tr>
              <a:tr h="477631">
                <a:tc>
                  <a:txBody>
                    <a:bodyPr/>
                    <a:lstStyle/>
                    <a:p>
                      <a:pPr algn="l" fontAlgn="ctr"/>
                      <a:r>
                        <a:rPr lang="en-NZ" sz="1400" b="0" i="0" u="none" strike="noStrike">
                          <a:solidFill>
                            <a:srgbClr val="000000"/>
                          </a:solidFill>
                          <a:effectLst/>
                          <a:latin typeface="Times New Roman" panose="02020603050405020304" pitchFamily="18" charset="0"/>
                        </a:rPr>
                        <a:t>Treatment of costs</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At opportunity cost, including tax deadweight</a:t>
                      </a:r>
                    </a:p>
                  </a:txBody>
                  <a:tcPr marL="7890" marR="7890" marT="7890" marB="0" anchor="ctr">
                    <a:lnL>
                      <a:noFill/>
                    </a:lnL>
                    <a:lnR>
                      <a:noFill/>
                    </a:lnR>
                    <a:lnT>
                      <a:noFill/>
                    </a:lnT>
                    <a:lnB>
                      <a:noFill/>
                    </a:lnB>
                  </a:tcPr>
                </a:tc>
                <a:tc>
                  <a:txBody>
                    <a:bodyPr/>
                    <a:lstStyle/>
                    <a:p>
                      <a:pPr algn="l" fontAlgn="ctr"/>
                      <a:r>
                        <a:rPr lang="en-NZ" sz="1400" b="0" i="0" u="none" strike="noStrike">
                          <a:solidFill>
                            <a:srgbClr val="000000"/>
                          </a:solidFill>
                          <a:effectLst/>
                          <a:latin typeface="Times New Roman" panose="02020603050405020304" pitchFamily="18" charset="0"/>
                        </a:rPr>
                        <a:t>At accounting cost. No tax deadweight</a:t>
                      </a:r>
                    </a:p>
                  </a:txBody>
                  <a:tcPr marL="7890" marR="7890" marT="7890" marB="0" anchor="ctr">
                    <a:lnL>
                      <a:noFill/>
                    </a:lnL>
                    <a:lnR>
                      <a:noFill/>
                    </a:lnR>
                    <a:lnT>
                      <a:noFill/>
                    </a:lnT>
                    <a:lnB>
                      <a:noFill/>
                    </a:lnB>
                  </a:tcPr>
                </a:tc>
                <a:extLst>
                  <a:ext uri="{0D108BD9-81ED-4DB2-BD59-A6C34878D82A}">
                    <a16:rowId xmlns:a16="http://schemas.microsoft.com/office/drawing/2014/main" xmlns="" val="10010"/>
                  </a:ext>
                </a:extLst>
              </a:tr>
              <a:tr h="238815">
                <a:tc>
                  <a:txBody>
                    <a:bodyPr/>
                    <a:lstStyle/>
                    <a:p>
                      <a:pPr algn="l" fontAlgn="ctr"/>
                      <a:r>
                        <a:rPr lang="en-NZ" sz="1400" b="0" i="0" u="none" strike="noStrike" dirty="0">
                          <a:solidFill>
                            <a:srgbClr val="000000"/>
                          </a:solidFill>
                          <a:effectLst/>
                          <a:latin typeface="Times New Roman" panose="02020603050405020304" pitchFamily="18" charset="0"/>
                        </a:rPr>
                        <a:t>Treatment of flows over time</a:t>
                      </a:r>
                    </a:p>
                  </a:txBody>
                  <a:tcPr marL="7890" marR="7890" marT="789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NZ" sz="1400" b="0" i="0" u="none" strike="noStrike" dirty="0">
                          <a:solidFill>
                            <a:srgbClr val="000000"/>
                          </a:solidFill>
                          <a:effectLst/>
                          <a:latin typeface="Times New Roman" panose="02020603050405020304" pitchFamily="18" charset="0"/>
                        </a:rPr>
                        <a:t>Inter-temporal discounting to PV</a:t>
                      </a:r>
                    </a:p>
                  </a:txBody>
                  <a:tcPr marL="7890" marR="7890" marT="789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NZ" sz="1400" b="0" i="0" u="none" strike="noStrike" dirty="0">
                          <a:solidFill>
                            <a:srgbClr val="000000"/>
                          </a:solidFill>
                          <a:effectLst/>
                          <a:latin typeface="Times New Roman" panose="02020603050405020304" pitchFamily="18" charset="0"/>
                        </a:rPr>
                        <a:t>Inter-temporal discounting to PV</a:t>
                      </a:r>
                    </a:p>
                  </a:txBody>
                  <a:tcPr marL="7890" marR="7890" marT="789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27442">
                <a:tc>
                  <a:txBody>
                    <a:bodyPr/>
                    <a:lstStyle/>
                    <a:p>
                      <a:pPr algn="l" fontAlgn="b"/>
                      <a:endParaRPr lang="en-NZ" sz="900" b="0" i="0" u="none" strike="noStrike">
                        <a:solidFill>
                          <a:srgbClr val="000000"/>
                        </a:solidFill>
                        <a:effectLst/>
                        <a:latin typeface="Calibri" panose="020F0502020204030204" pitchFamily="34" charset="0"/>
                      </a:endParaRPr>
                    </a:p>
                  </a:txBody>
                  <a:tcPr marL="7890" marR="7890" marT="78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NZ" sz="900" b="0" i="0" u="none" strike="noStrike">
                        <a:solidFill>
                          <a:srgbClr val="000000"/>
                        </a:solidFill>
                        <a:effectLst/>
                        <a:latin typeface="Calibri" panose="020F0502020204030204" pitchFamily="34" charset="0"/>
                      </a:endParaRPr>
                    </a:p>
                  </a:txBody>
                  <a:tcPr marL="7890" marR="7890" marT="78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NZ" sz="900" b="0" i="0" u="none" strike="noStrike" dirty="0">
                        <a:solidFill>
                          <a:srgbClr val="000000"/>
                        </a:solidFill>
                        <a:effectLst/>
                        <a:latin typeface="Calibri" panose="020F0502020204030204" pitchFamily="34" charset="0"/>
                      </a:endParaRPr>
                    </a:p>
                  </a:txBody>
                  <a:tcPr marL="7890" marR="7890" marT="789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2366819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6995" y="1645674"/>
            <a:ext cx="6096000" cy="1496500"/>
          </a:xfrm>
          <a:prstGeom prst="rect">
            <a:avLst/>
          </a:prstGeom>
        </p:spPr>
        <p:txBody>
          <a:bodyPr>
            <a:spAutoFit/>
          </a:bodyPr>
          <a:lstStyle/>
          <a:p>
            <a:pPr marL="1433513" indent="0" algn="ctr">
              <a:lnSpc>
                <a:spcPct val="200000"/>
              </a:lnSpc>
              <a:buClr>
                <a:srgbClr val="00007D"/>
              </a:buClr>
              <a:buNone/>
              <a:defRPr/>
            </a:pPr>
            <a:r>
              <a:rPr lang="en-US" sz="5400" kern="0" dirty="0">
                <a:solidFill>
                  <a:srgbClr val="000000"/>
                </a:solidFill>
                <a:cs typeface="Arial"/>
              </a:rPr>
              <a:t>Thank you!</a:t>
            </a:r>
          </a:p>
        </p:txBody>
      </p:sp>
    </p:spTree>
    <p:extLst>
      <p:ext uri="{BB962C8B-B14F-4D97-AF65-F5344CB8AC3E}">
        <p14:creationId xmlns:p14="http://schemas.microsoft.com/office/powerpoint/2010/main" val="251360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14400" y="640080"/>
            <a:ext cx="8387977" cy="5041711"/>
          </a:xfrm>
          <a:prstGeom prst="rect">
            <a:avLst/>
          </a:prstGeom>
        </p:spPr>
      </p:pic>
    </p:spTree>
    <p:extLst>
      <p:ext uri="{BB962C8B-B14F-4D97-AF65-F5344CB8AC3E}">
        <p14:creationId xmlns:p14="http://schemas.microsoft.com/office/powerpoint/2010/main" val="2144298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73524" y="367665"/>
            <a:ext cx="8664786" cy="5461581"/>
          </a:xfrm>
          <a:prstGeom prst="rect">
            <a:avLst/>
          </a:prstGeom>
        </p:spPr>
      </p:pic>
    </p:spTree>
    <p:extLst>
      <p:ext uri="{BB962C8B-B14F-4D97-AF65-F5344CB8AC3E}">
        <p14:creationId xmlns:p14="http://schemas.microsoft.com/office/powerpoint/2010/main" val="2472990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753534" y="630555"/>
            <a:ext cx="8490941" cy="5103598"/>
          </a:xfrm>
          <a:prstGeom prst="rect">
            <a:avLst/>
          </a:prstGeom>
        </p:spPr>
      </p:pic>
    </p:spTree>
    <p:extLst>
      <p:ext uri="{BB962C8B-B14F-4D97-AF65-F5344CB8AC3E}">
        <p14:creationId xmlns:p14="http://schemas.microsoft.com/office/powerpoint/2010/main" val="2946104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43697" y="400016"/>
            <a:ext cx="9068052" cy="5450479"/>
          </a:xfrm>
          <a:prstGeom prst="rect">
            <a:avLst/>
          </a:prstGeom>
        </p:spPr>
      </p:pic>
    </p:spTree>
    <p:extLst>
      <p:ext uri="{BB962C8B-B14F-4D97-AF65-F5344CB8AC3E}">
        <p14:creationId xmlns:p14="http://schemas.microsoft.com/office/powerpoint/2010/main" val="20939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Political architect of social investment in New Zealand</a:t>
            </a:r>
          </a:p>
        </p:txBody>
      </p:sp>
      <p:sp>
        <p:nvSpPr>
          <p:cNvPr id="3" name="Content Placeholder 2"/>
          <p:cNvSpPr>
            <a:spLocks noGrp="1"/>
          </p:cNvSpPr>
          <p:nvPr>
            <p:ph idx="1"/>
          </p:nvPr>
        </p:nvSpPr>
        <p:spPr>
          <a:xfrm>
            <a:off x="239184" y="1700213"/>
            <a:ext cx="7125443" cy="3960812"/>
          </a:xfrm>
        </p:spPr>
        <p:txBody>
          <a:bodyPr/>
          <a:lstStyle/>
          <a:p>
            <a:pPr marL="0" indent="0">
              <a:buNone/>
            </a:pPr>
            <a:r>
              <a:rPr lang="en-NZ" sz="2000" dirty="0"/>
              <a:t>“When government does its job well and intervenes effectively it enables vulnerable people to increase their resilience and social mobility, and it helps them make positive changes to their lives.</a:t>
            </a:r>
          </a:p>
          <a:p>
            <a:pPr marL="0" indent="0">
              <a:buNone/>
            </a:pPr>
            <a:endParaRPr lang="en-NZ" sz="2000" dirty="0"/>
          </a:p>
          <a:p>
            <a:pPr marL="0" indent="0">
              <a:buNone/>
            </a:pPr>
            <a:r>
              <a:rPr lang="en-NZ" sz="2000" dirty="0"/>
              <a:t>It also reduces demand for public services over the medium to long term, and therefore saves taxpayers money.</a:t>
            </a:r>
          </a:p>
          <a:p>
            <a:pPr marL="0" indent="0">
              <a:buNone/>
            </a:pPr>
            <a:endParaRPr lang="en-NZ" sz="2000" dirty="0"/>
          </a:p>
          <a:p>
            <a:pPr marL="0" indent="0">
              <a:buNone/>
            </a:pPr>
            <a:r>
              <a:rPr lang="en-NZ" sz="2000" dirty="0"/>
              <a:t>What works for the community works for the government’s books.”</a:t>
            </a:r>
          </a:p>
          <a:p>
            <a:pPr marL="0" indent="0">
              <a:buNone/>
            </a:pPr>
            <a:endParaRPr lang="en-NZ" sz="2000" dirty="0"/>
          </a:p>
          <a:p>
            <a:pPr marL="0" indent="0">
              <a:buNone/>
            </a:pPr>
            <a:r>
              <a:rPr lang="en-NZ" sz="2000" dirty="0"/>
              <a:t>Bill English, former Minister of Finance, current PM, Annual John Howard Lecture to Menzies Research Centre, 2015</a:t>
            </a:r>
            <a:endParaRPr lang="en-US" sz="2000" dirty="0">
              <a:solidFill>
                <a:srgbClr val="000000"/>
              </a:solidFill>
            </a:endParaRPr>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3568" y="1108505"/>
            <a:ext cx="2881342" cy="4552520"/>
          </a:xfrm>
          <a:prstGeom prst="rect">
            <a:avLst/>
          </a:prstGeom>
        </p:spPr>
      </p:pic>
    </p:spTree>
    <p:extLst>
      <p:ext uri="{BB962C8B-B14F-4D97-AF65-F5344CB8AC3E}">
        <p14:creationId xmlns:p14="http://schemas.microsoft.com/office/powerpoint/2010/main" val="3936133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84" y="333375"/>
            <a:ext cx="6672362" cy="5812052"/>
          </a:xfrm>
        </p:spPr>
        <p:txBody>
          <a:bodyPr/>
          <a:lstStyle/>
          <a:p>
            <a:pPr>
              <a:lnSpc>
                <a:spcPct val="150000"/>
              </a:lnSpc>
            </a:pPr>
            <a:r>
              <a:rPr lang="en-US" sz="2400" dirty="0"/>
              <a:t>“The purpose of an investment approach is to make the long-term costs transparent and to guide investments to improving employment outcomes and reducing long-term benefit dependency…</a:t>
            </a:r>
            <a:r>
              <a:rPr lang="en-US" sz="2400" dirty="0">
                <a:solidFill>
                  <a:srgbClr val="FF0000"/>
                </a:solidFill>
              </a:rPr>
              <a:t>It is the accompanying social costs that we see alongside the financial costs that are the real concern</a:t>
            </a:r>
            <a:r>
              <a:rPr lang="en-US" sz="2400" dirty="0"/>
              <a:t>.” </a:t>
            </a:r>
            <a:br>
              <a:rPr lang="en-US" sz="2400" dirty="0"/>
            </a:br>
            <a:r>
              <a:rPr lang="en-US" sz="2400" dirty="0"/>
              <a:t/>
            </a:r>
            <a:br>
              <a:rPr lang="en-US" sz="2400" dirty="0"/>
            </a:br>
            <a:r>
              <a:rPr lang="en-US" sz="2400" dirty="0"/>
              <a:t>Paula Bennett, former Minister of Social Development, now Deputy PM, 2011</a:t>
            </a:r>
            <a:endParaRPr lang="en-NZ"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11546" y="693779"/>
            <a:ext cx="3809902" cy="4537247"/>
          </a:xfrm>
        </p:spPr>
      </p:pic>
    </p:spTree>
    <p:extLst>
      <p:ext uri="{BB962C8B-B14F-4D97-AF65-F5344CB8AC3E}">
        <p14:creationId xmlns:p14="http://schemas.microsoft.com/office/powerpoint/2010/main" val="154722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84" y="333375"/>
            <a:ext cx="10363200" cy="506884"/>
          </a:xfrm>
        </p:spPr>
        <p:txBody>
          <a:bodyPr/>
          <a:lstStyle/>
          <a:p>
            <a:r>
              <a:rPr lang="en-NZ" dirty="0"/>
              <a:t>The politics of social investment</a:t>
            </a:r>
          </a:p>
        </p:txBody>
      </p:sp>
      <p:sp>
        <p:nvSpPr>
          <p:cNvPr id="3" name="Content Placeholder 2"/>
          <p:cNvSpPr>
            <a:spLocks noGrp="1"/>
          </p:cNvSpPr>
          <p:nvPr>
            <p:ph idx="1"/>
          </p:nvPr>
        </p:nvSpPr>
        <p:spPr>
          <a:xfrm>
            <a:off x="148568" y="917618"/>
            <a:ext cx="10363200" cy="3960812"/>
          </a:xfrm>
        </p:spPr>
        <p:txBody>
          <a:bodyPr/>
          <a:lstStyle/>
          <a:p>
            <a:pPr>
              <a:lnSpc>
                <a:spcPct val="150000"/>
              </a:lnSpc>
            </a:pPr>
            <a:r>
              <a:rPr lang="en-NZ" sz="2400" dirty="0"/>
              <a:t>Bill English entered Parliament in 1990</a:t>
            </a:r>
          </a:p>
          <a:p>
            <a:pPr>
              <a:lnSpc>
                <a:spcPct val="150000"/>
              </a:lnSpc>
            </a:pPr>
            <a:r>
              <a:rPr lang="en-NZ" sz="2400" dirty="0"/>
              <a:t>National Party, elected in 1990 under the first past the post </a:t>
            </a:r>
            <a:r>
              <a:rPr lang="en-NZ" sz="2400" dirty="0" err="1"/>
              <a:t>uni</a:t>
            </a:r>
            <a:r>
              <a:rPr lang="en-NZ" sz="2400" dirty="0"/>
              <a:t>-cameral system (48% popular vote, 69% seats)</a:t>
            </a:r>
          </a:p>
          <a:p>
            <a:pPr>
              <a:lnSpc>
                <a:spcPct val="150000"/>
              </a:lnSpc>
            </a:pPr>
            <a:r>
              <a:rPr lang="en-NZ" sz="2400" dirty="0"/>
              <a:t>Cut welfare benefits and other government spending significantly in 1991</a:t>
            </a:r>
          </a:p>
          <a:p>
            <a:pPr>
              <a:lnSpc>
                <a:spcPct val="150000"/>
              </a:lnSpc>
            </a:pPr>
            <a:r>
              <a:rPr lang="en-NZ" sz="2400" dirty="0"/>
              <a:t>Standard centre-right “smaller government”</a:t>
            </a:r>
          </a:p>
          <a:p>
            <a:pPr>
              <a:lnSpc>
                <a:spcPct val="150000"/>
              </a:lnSpc>
            </a:pPr>
            <a:r>
              <a:rPr lang="en-NZ" sz="2400" dirty="0"/>
              <a:t>Burnt political capital in hope of rapid return</a:t>
            </a:r>
          </a:p>
          <a:p>
            <a:pPr>
              <a:lnSpc>
                <a:spcPct val="150000"/>
              </a:lnSpc>
            </a:pPr>
            <a:r>
              <a:rPr lang="en-NZ" sz="2400" dirty="0"/>
              <a:t>Public rebellion, in part due to this budget, led to the introduction of proportional representation</a:t>
            </a:r>
          </a:p>
          <a:p>
            <a:pPr>
              <a:lnSpc>
                <a:spcPct val="150000"/>
              </a:lnSpc>
            </a:pPr>
            <a:r>
              <a:rPr lang="en-NZ" sz="2400" dirty="0"/>
              <a:t>Since, no majority government in New Zealand</a:t>
            </a:r>
          </a:p>
          <a:p>
            <a:endParaRPr lang="en-NZ" dirty="0"/>
          </a:p>
        </p:txBody>
      </p:sp>
    </p:spTree>
    <p:extLst>
      <p:ext uri="{BB962C8B-B14F-4D97-AF65-F5344CB8AC3E}">
        <p14:creationId xmlns:p14="http://schemas.microsoft.com/office/powerpoint/2010/main" val="2295233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84" y="333375"/>
            <a:ext cx="10363200" cy="696355"/>
          </a:xfrm>
        </p:spPr>
        <p:txBody>
          <a:bodyPr/>
          <a:lstStyle/>
          <a:p>
            <a:r>
              <a:rPr lang="en-NZ" dirty="0"/>
              <a:t>Centre-right problem:</a:t>
            </a:r>
          </a:p>
        </p:txBody>
      </p:sp>
      <p:sp>
        <p:nvSpPr>
          <p:cNvPr id="3" name="Content Placeholder 2"/>
          <p:cNvSpPr>
            <a:spLocks noGrp="1"/>
          </p:cNvSpPr>
          <p:nvPr>
            <p:ph idx="1"/>
          </p:nvPr>
        </p:nvSpPr>
        <p:spPr>
          <a:xfrm>
            <a:off x="650790" y="983265"/>
            <a:ext cx="6680886" cy="1529019"/>
          </a:xfrm>
        </p:spPr>
        <p:txBody>
          <a:bodyPr/>
          <a:lstStyle/>
          <a:p>
            <a:pPr marL="0" indent="0">
              <a:buNone/>
            </a:pPr>
            <a:r>
              <a:rPr lang="en-NZ" dirty="0"/>
              <a:t>How to achieve goals of reducing the state in an environment of proportional representation and coalition politics? (2014 election, National Party 47% of popular vote)</a:t>
            </a:r>
          </a:p>
        </p:txBody>
      </p:sp>
      <p:sp>
        <p:nvSpPr>
          <p:cNvPr id="4" name="Content Placeholder 2"/>
          <p:cNvSpPr txBox="1">
            <a:spLocks/>
          </p:cNvSpPr>
          <p:nvPr/>
        </p:nvSpPr>
        <p:spPr bwMode="auto">
          <a:xfrm>
            <a:off x="650790" y="4519291"/>
            <a:ext cx="5873578" cy="1529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4730"/>
                </a:solidFill>
                <a:latin typeface="+mn-lt"/>
                <a:ea typeface="+mn-ea"/>
                <a:cs typeface="+mn-cs"/>
              </a:defRPr>
            </a:lvl1pPr>
            <a:lvl2pPr marL="742950" indent="-285750" algn="l" rtl="0" eaLnBrk="0" fontAlgn="base" hangingPunct="0">
              <a:spcBef>
                <a:spcPct val="20000"/>
              </a:spcBef>
              <a:spcAft>
                <a:spcPct val="0"/>
              </a:spcAft>
              <a:buChar char="–"/>
              <a:defRPr sz="2800">
                <a:solidFill>
                  <a:srgbClr val="004730"/>
                </a:solidFill>
                <a:latin typeface="+mn-lt"/>
                <a:ea typeface="+mn-ea"/>
              </a:defRPr>
            </a:lvl2pPr>
            <a:lvl3pPr marL="1143000" indent="-228600" algn="l" rtl="0" eaLnBrk="0" fontAlgn="base" hangingPunct="0">
              <a:spcBef>
                <a:spcPct val="20000"/>
              </a:spcBef>
              <a:spcAft>
                <a:spcPct val="0"/>
              </a:spcAft>
              <a:buChar char="•"/>
              <a:defRPr sz="2400">
                <a:solidFill>
                  <a:srgbClr val="004730"/>
                </a:solidFill>
                <a:latin typeface="+mn-lt"/>
                <a:ea typeface="+mn-ea"/>
              </a:defRPr>
            </a:lvl3pPr>
            <a:lvl4pPr marL="1600200" indent="-228600" algn="l" rtl="0" eaLnBrk="0" fontAlgn="base" hangingPunct="0">
              <a:spcBef>
                <a:spcPct val="20000"/>
              </a:spcBef>
              <a:spcAft>
                <a:spcPct val="0"/>
              </a:spcAft>
              <a:buChar char="–"/>
              <a:defRPr sz="2000">
                <a:solidFill>
                  <a:srgbClr val="004730"/>
                </a:solidFill>
                <a:latin typeface="+mn-lt"/>
                <a:ea typeface="+mn-ea"/>
              </a:defRPr>
            </a:lvl4pPr>
            <a:lvl5pPr marL="2057400" indent="-228600" algn="l" rtl="0" eaLnBrk="0" fontAlgn="base" hangingPunct="0">
              <a:spcBef>
                <a:spcPct val="20000"/>
              </a:spcBef>
              <a:spcAft>
                <a:spcPct val="0"/>
              </a:spcAft>
              <a:buChar char="»"/>
              <a:defRPr sz="2000">
                <a:solidFill>
                  <a:srgbClr val="004730"/>
                </a:solidFill>
                <a:latin typeface="+mn-lt"/>
                <a:ea typeface="+mn-ea"/>
              </a:defRPr>
            </a:lvl5pPr>
            <a:lvl6pPr marL="2514600" indent="-228600" algn="l" rtl="0" fontAlgn="base">
              <a:spcBef>
                <a:spcPct val="20000"/>
              </a:spcBef>
              <a:spcAft>
                <a:spcPct val="0"/>
              </a:spcAft>
              <a:buChar char="»"/>
              <a:defRPr sz="2000">
                <a:solidFill>
                  <a:srgbClr val="004730"/>
                </a:solidFill>
                <a:latin typeface="+mn-lt"/>
                <a:ea typeface="+mn-ea"/>
              </a:defRPr>
            </a:lvl6pPr>
            <a:lvl7pPr marL="2971800" indent="-228600" algn="l" rtl="0" fontAlgn="base">
              <a:spcBef>
                <a:spcPct val="20000"/>
              </a:spcBef>
              <a:spcAft>
                <a:spcPct val="0"/>
              </a:spcAft>
              <a:buChar char="»"/>
              <a:defRPr sz="2000">
                <a:solidFill>
                  <a:srgbClr val="004730"/>
                </a:solidFill>
                <a:latin typeface="+mn-lt"/>
                <a:ea typeface="+mn-ea"/>
              </a:defRPr>
            </a:lvl7pPr>
            <a:lvl8pPr marL="3429000" indent="-228600" algn="l" rtl="0" fontAlgn="base">
              <a:spcBef>
                <a:spcPct val="20000"/>
              </a:spcBef>
              <a:spcAft>
                <a:spcPct val="0"/>
              </a:spcAft>
              <a:buChar char="»"/>
              <a:defRPr sz="2000">
                <a:solidFill>
                  <a:srgbClr val="004730"/>
                </a:solidFill>
                <a:latin typeface="+mn-lt"/>
                <a:ea typeface="+mn-ea"/>
              </a:defRPr>
            </a:lvl8pPr>
            <a:lvl9pPr marL="3886200" indent="-228600" algn="l" rtl="0" fontAlgn="base">
              <a:spcBef>
                <a:spcPct val="20000"/>
              </a:spcBef>
              <a:spcAft>
                <a:spcPct val="0"/>
              </a:spcAft>
              <a:buChar char="»"/>
              <a:defRPr sz="2000">
                <a:solidFill>
                  <a:srgbClr val="004730"/>
                </a:solidFill>
                <a:latin typeface="+mn-lt"/>
                <a:ea typeface="+mn-ea"/>
              </a:defRPr>
            </a:lvl9pPr>
          </a:lstStyle>
          <a:p>
            <a:pPr marL="0" indent="0">
              <a:buNone/>
            </a:pPr>
            <a:r>
              <a:rPr lang="en-NZ" kern="0" dirty="0"/>
              <a:t>The win-win of social investment, with headline rhetorical appeal across the political spectrum</a:t>
            </a:r>
          </a:p>
        </p:txBody>
      </p:sp>
      <p:sp>
        <p:nvSpPr>
          <p:cNvPr id="5" name="Title 1"/>
          <p:cNvSpPr txBox="1">
            <a:spLocks/>
          </p:cNvSpPr>
          <p:nvPr/>
        </p:nvSpPr>
        <p:spPr bwMode="auto">
          <a:xfrm>
            <a:off x="239184" y="3691902"/>
            <a:ext cx="10363200" cy="696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004730"/>
                </a:solidFill>
                <a:latin typeface="+mj-lt"/>
                <a:ea typeface="+mj-ea"/>
                <a:cs typeface="+mj-cs"/>
              </a:defRPr>
            </a:lvl1pPr>
            <a:lvl2pPr algn="l" rtl="0" eaLnBrk="0" fontAlgn="base" hangingPunct="0">
              <a:spcBef>
                <a:spcPct val="0"/>
              </a:spcBef>
              <a:spcAft>
                <a:spcPct val="0"/>
              </a:spcAft>
              <a:defRPr sz="4400">
                <a:solidFill>
                  <a:srgbClr val="004730"/>
                </a:solidFill>
                <a:latin typeface="Arial" charset="0"/>
                <a:ea typeface="ＭＳ Ｐゴシック" pitchFamily="-16" charset="-128"/>
              </a:defRPr>
            </a:lvl2pPr>
            <a:lvl3pPr algn="l" rtl="0" eaLnBrk="0" fontAlgn="base" hangingPunct="0">
              <a:spcBef>
                <a:spcPct val="0"/>
              </a:spcBef>
              <a:spcAft>
                <a:spcPct val="0"/>
              </a:spcAft>
              <a:defRPr sz="4400">
                <a:solidFill>
                  <a:srgbClr val="004730"/>
                </a:solidFill>
                <a:latin typeface="Arial" charset="0"/>
                <a:ea typeface="ＭＳ Ｐゴシック" pitchFamily="-16" charset="-128"/>
              </a:defRPr>
            </a:lvl3pPr>
            <a:lvl4pPr algn="l" rtl="0" eaLnBrk="0" fontAlgn="base" hangingPunct="0">
              <a:spcBef>
                <a:spcPct val="0"/>
              </a:spcBef>
              <a:spcAft>
                <a:spcPct val="0"/>
              </a:spcAft>
              <a:defRPr sz="4400">
                <a:solidFill>
                  <a:srgbClr val="004730"/>
                </a:solidFill>
                <a:latin typeface="Arial" charset="0"/>
                <a:ea typeface="ＭＳ Ｐゴシック" pitchFamily="-16" charset="-128"/>
              </a:defRPr>
            </a:lvl4pPr>
            <a:lvl5pPr algn="l" rtl="0" eaLnBrk="0" fontAlgn="base" hangingPunct="0">
              <a:spcBef>
                <a:spcPct val="0"/>
              </a:spcBef>
              <a:spcAft>
                <a:spcPct val="0"/>
              </a:spcAft>
              <a:defRPr sz="4400">
                <a:solidFill>
                  <a:srgbClr val="004730"/>
                </a:solidFill>
                <a:latin typeface="Arial" charset="0"/>
                <a:ea typeface="ＭＳ Ｐゴシック" pitchFamily="-16" charset="-128"/>
              </a:defRPr>
            </a:lvl5pPr>
            <a:lvl6pPr marL="457200" algn="l" rtl="0" fontAlgn="base">
              <a:spcBef>
                <a:spcPct val="0"/>
              </a:spcBef>
              <a:spcAft>
                <a:spcPct val="0"/>
              </a:spcAft>
              <a:defRPr sz="4400">
                <a:solidFill>
                  <a:srgbClr val="004730"/>
                </a:solidFill>
                <a:latin typeface="Arial" charset="0"/>
                <a:ea typeface="ＭＳ Ｐゴシック" pitchFamily="-16" charset="-128"/>
              </a:defRPr>
            </a:lvl6pPr>
            <a:lvl7pPr marL="914400" algn="l" rtl="0" fontAlgn="base">
              <a:spcBef>
                <a:spcPct val="0"/>
              </a:spcBef>
              <a:spcAft>
                <a:spcPct val="0"/>
              </a:spcAft>
              <a:defRPr sz="4400">
                <a:solidFill>
                  <a:srgbClr val="004730"/>
                </a:solidFill>
                <a:latin typeface="Arial" charset="0"/>
                <a:ea typeface="ＭＳ Ｐゴシック" pitchFamily="-16" charset="-128"/>
              </a:defRPr>
            </a:lvl7pPr>
            <a:lvl8pPr marL="1371600" algn="l" rtl="0" fontAlgn="base">
              <a:spcBef>
                <a:spcPct val="0"/>
              </a:spcBef>
              <a:spcAft>
                <a:spcPct val="0"/>
              </a:spcAft>
              <a:defRPr sz="4400">
                <a:solidFill>
                  <a:srgbClr val="004730"/>
                </a:solidFill>
                <a:latin typeface="Arial" charset="0"/>
                <a:ea typeface="ＭＳ Ｐゴシック" pitchFamily="-16" charset="-128"/>
              </a:defRPr>
            </a:lvl8pPr>
            <a:lvl9pPr marL="1828800" algn="l" rtl="0" fontAlgn="base">
              <a:spcBef>
                <a:spcPct val="0"/>
              </a:spcBef>
              <a:spcAft>
                <a:spcPct val="0"/>
              </a:spcAft>
              <a:defRPr sz="4400">
                <a:solidFill>
                  <a:srgbClr val="004730"/>
                </a:solidFill>
                <a:latin typeface="Arial" charset="0"/>
                <a:ea typeface="ＭＳ Ｐゴシック" pitchFamily="-16" charset="-128"/>
              </a:defRPr>
            </a:lvl9pPr>
          </a:lstStyle>
          <a:p>
            <a:r>
              <a:rPr lang="en-NZ" kern="0" dirty="0"/>
              <a:t>Answer</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1115" y="-20434"/>
            <a:ext cx="3952875" cy="2381250"/>
          </a:xfrm>
          <a:prstGeom prst="rect">
            <a:avLst/>
          </a:prstGeom>
        </p:spPr>
      </p:pic>
      <p:sp>
        <p:nvSpPr>
          <p:cNvPr id="7" name="TextBox 6"/>
          <p:cNvSpPr txBox="1"/>
          <p:nvPr/>
        </p:nvSpPr>
        <p:spPr>
          <a:xfrm>
            <a:off x="6338544" y="4157424"/>
            <a:ext cx="4462806" cy="1569660"/>
          </a:xfrm>
          <a:prstGeom prst="rect">
            <a:avLst/>
          </a:prstGeom>
          <a:noFill/>
        </p:spPr>
        <p:txBody>
          <a:bodyPr wrap="square" rtlCol="0">
            <a:spAutoFit/>
          </a:bodyPr>
          <a:lstStyle/>
          <a:p>
            <a:r>
              <a:rPr lang="en-NZ" sz="2400" b="1" dirty="0">
                <a:solidFill>
                  <a:srgbClr val="FF0000"/>
                </a:solidFill>
              </a:rPr>
              <a:t>Why did the model cross the Tasman? Centre-right government, similar political constraints</a:t>
            </a:r>
          </a:p>
        </p:txBody>
      </p:sp>
    </p:spTree>
    <p:extLst>
      <p:ext uri="{BB962C8B-B14F-4D97-AF65-F5344CB8AC3E}">
        <p14:creationId xmlns:p14="http://schemas.microsoft.com/office/powerpoint/2010/main" val="55915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So what’s wrong with social investment win-wins?</a:t>
            </a:r>
          </a:p>
        </p:txBody>
      </p:sp>
      <p:sp>
        <p:nvSpPr>
          <p:cNvPr id="3" name="Content Placeholder 2"/>
          <p:cNvSpPr>
            <a:spLocks noGrp="1"/>
          </p:cNvSpPr>
          <p:nvPr>
            <p:ph idx="1"/>
          </p:nvPr>
        </p:nvSpPr>
        <p:spPr>
          <a:xfrm>
            <a:off x="239184" y="1700213"/>
            <a:ext cx="6710256" cy="3960812"/>
          </a:xfrm>
        </p:spPr>
        <p:txBody>
          <a:bodyPr/>
          <a:lstStyle/>
          <a:p>
            <a:pPr marL="0" indent="0">
              <a:buNone/>
            </a:pPr>
            <a:r>
              <a:rPr lang="en-NZ" sz="2800" dirty="0"/>
              <a:t>Look at what is being done, not the headline rhetoric from Ministers</a:t>
            </a:r>
          </a:p>
          <a:p>
            <a:pPr marL="0" indent="0">
              <a:buNone/>
            </a:pPr>
            <a:endParaRPr lang="en-NZ" sz="2800" dirty="0"/>
          </a:p>
          <a:p>
            <a:pPr marL="0" indent="0">
              <a:buNone/>
            </a:pPr>
            <a:r>
              <a:rPr lang="en-NZ" sz="2800" dirty="0"/>
              <a:t>When the nuts and bolts of NZ social investment are examined, </a:t>
            </a:r>
            <a:r>
              <a:rPr lang="en-NZ" sz="2800" dirty="0">
                <a:solidFill>
                  <a:srgbClr val="FF0000"/>
                </a:solidFill>
              </a:rPr>
              <a:t>only one win is measured and incentivised</a:t>
            </a:r>
          </a:p>
          <a:p>
            <a:pPr marL="0" indent="0">
              <a:buNone/>
            </a:pPr>
            <a:endParaRPr lang="en-NZ" sz="2800" dirty="0"/>
          </a:p>
          <a:p>
            <a:pPr marL="0" indent="0">
              <a:buNone/>
            </a:pPr>
            <a:r>
              <a:rPr lang="en-NZ" sz="2800" dirty="0"/>
              <a:t>It is the </a:t>
            </a:r>
            <a:r>
              <a:rPr lang="en-NZ" sz="2800" dirty="0">
                <a:solidFill>
                  <a:srgbClr val="FF0000"/>
                </a:solidFill>
              </a:rPr>
              <a:t>fiscal, re-distributional</a:t>
            </a:r>
            <a:r>
              <a:rPr lang="en-NZ" sz="2800" dirty="0"/>
              <a:t> win. Fiscal redistribution is considered a good proxy for social and economic wins</a:t>
            </a:r>
          </a:p>
          <a:p>
            <a:pPr marL="0" indent="0">
              <a:buNone/>
            </a:pPr>
            <a:endParaRPr lang="en-NZ" dirty="0"/>
          </a:p>
          <a:p>
            <a:pPr marL="0" indent="0">
              <a:buNone/>
            </a:pPr>
            <a:endParaRPr lang="en-NZ"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5170" y="2838901"/>
            <a:ext cx="3383280" cy="2769378"/>
          </a:xfrm>
          <a:prstGeom prst="rect">
            <a:avLst/>
          </a:prstGeom>
        </p:spPr>
      </p:pic>
    </p:spTree>
    <p:extLst>
      <p:ext uri="{BB962C8B-B14F-4D97-AF65-F5344CB8AC3E}">
        <p14:creationId xmlns:p14="http://schemas.microsoft.com/office/powerpoint/2010/main" val="2210695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Key unifying feature of the New Zealand social investment approach so far</a:t>
            </a:r>
          </a:p>
        </p:txBody>
      </p:sp>
      <p:sp>
        <p:nvSpPr>
          <p:cNvPr id="3" name="Content Placeholder 2"/>
          <p:cNvSpPr>
            <a:spLocks noGrp="1"/>
          </p:cNvSpPr>
          <p:nvPr>
            <p:ph idx="1"/>
          </p:nvPr>
        </p:nvSpPr>
        <p:spPr>
          <a:xfrm>
            <a:off x="239184" y="1700213"/>
            <a:ext cx="8146935" cy="3960812"/>
          </a:xfrm>
        </p:spPr>
        <p:txBody>
          <a:bodyPr/>
          <a:lstStyle/>
          <a:p>
            <a:pPr>
              <a:lnSpc>
                <a:spcPct val="150000"/>
              </a:lnSpc>
            </a:pPr>
            <a:r>
              <a:rPr lang="en-NZ" dirty="0"/>
              <a:t>Managing and incentivising the working age welfare system providers in terms of the future fiscal liability</a:t>
            </a:r>
          </a:p>
          <a:p>
            <a:pPr>
              <a:lnSpc>
                <a:spcPct val="150000"/>
              </a:lnSpc>
            </a:pPr>
            <a:r>
              <a:rPr lang="en-NZ" dirty="0"/>
              <a:t>At the same time tightening the rules of eligibility and increasing the amount of surveillance of beneficiaries</a:t>
            </a:r>
          </a:p>
        </p:txBody>
      </p:sp>
    </p:spTree>
    <p:extLst>
      <p:ext uri="{BB962C8B-B14F-4D97-AF65-F5344CB8AC3E}">
        <p14:creationId xmlns:p14="http://schemas.microsoft.com/office/powerpoint/2010/main" val="3533985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What is future fiscal liability?</a:t>
            </a:r>
          </a:p>
        </p:txBody>
      </p:sp>
      <p:sp>
        <p:nvSpPr>
          <p:cNvPr id="3" name="Content Placeholder 2"/>
          <p:cNvSpPr>
            <a:spLocks noGrp="1"/>
          </p:cNvSpPr>
          <p:nvPr>
            <p:ph idx="1"/>
          </p:nvPr>
        </p:nvSpPr>
        <p:spPr/>
        <p:txBody>
          <a:bodyPr/>
          <a:lstStyle/>
          <a:p>
            <a:pPr>
              <a:lnSpc>
                <a:spcPct val="150000"/>
              </a:lnSpc>
            </a:pPr>
            <a:r>
              <a:rPr lang="en-NZ" dirty="0"/>
              <a:t>The predicted and discounted future costs in the welfare system of those who have been on a benefit over the reference year</a:t>
            </a:r>
          </a:p>
          <a:p>
            <a:pPr>
              <a:lnSpc>
                <a:spcPct val="150000"/>
              </a:lnSpc>
            </a:pPr>
            <a:r>
              <a:rPr lang="en-NZ" dirty="0"/>
              <a:t>80 percent of liability is welfare benefit payments</a:t>
            </a:r>
          </a:p>
          <a:p>
            <a:endParaRPr lang="en-NZ" dirty="0"/>
          </a:p>
        </p:txBody>
      </p:sp>
    </p:spTree>
    <p:extLst>
      <p:ext uri="{BB962C8B-B14F-4D97-AF65-F5344CB8AC3E}">
        <p14:creationId xmlns:p14="http://schemas.microsoft.com/office/powerpoint/2010/main" val="458776654"/>
      </p:ext>
    </p:extLst>
  </p:cSld>
  <p:clrMapOvr>
    <a:masterClrMapping/>
  </p:clrMapOvr>
</p:sld>
</file>

<file path=ppt/theme/theme1.xml><?xml version="1.0" encoding="utf-8"?>
<a:theme xmlns:a="http://schemas.openxmlformats.org/drawingml/2006/main" name="ppt - template">
  <a:themeElements>
    <a:clrScheme name="ppt -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 -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ppt -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8351</TotalTime>
  <Words>1197</Words>
  <Application>Microsoft Macintosh PowerPoint</Application>
  <PresentationFormat>Widescreen</PresentationFormat>
  <Paragraphs>125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ＭＳ Ｐゴシック</vt:lpstr>
      <vt:lpstr>Times New Roman</vt:lpstr>
      <vt:lpstr>Arial</vt:lpstr>
      <vt:lpstr>ppt - template</vt:lpstr>
      <vt:lpstr>PowerPoint Presentation</vt:lpstr>
      <vt:lpstr>What’s good and what’s not about “social investment” in NZ</vt:lpstr>
      <vt:lpstr>Political architect of social investment in New Zealand</vt:lpstr>
      <vt:lpstr>“The purpose of an investment approach is to make the long-term costs transparent and to guide investments to improving employment outcomes and reducing long-term benefit dependency…It is the accompanying social costs that we see alongside the financial costs that are the real concern.”   Paula Bennett, former Minister of Social Development, now Deputy PM, 2011</vt:lpstr>
      <vt:lpstr>The politics of social investment</vt:lpstr>
      <vt:lpstr>Centre-right problem:</vt:lpstr>
      <vt:lpstr>So what’s wrong with social investment win-wins?</vt:lpstr>
      <vt:lpstr>Key unifying feature of the New Zealand social investment approach so far</vt:lpstr>
      <vt:lpstr>What is future fiscal liability?</vt:lpstr>
      <vt:lpstr>Where does fiscal liability come from?</vt:lpstr>
      <vt:lpstr>PowerPoint Presentation</vt:lpstr>
      <vt:lpstr>Fiscal focus: Look where the money is going</vt:lpstr>
      <vt:lpstr>Fiscal focus: Look at the government’s strategic objectives</vt:lpstr>
      <vt:lpstr>Fiscal focus: Failure to evaluate welfare reforms, 201-2015</vt:lpstr>
      <vt:lpstr>Fiscal focus: Look at the Social Investment Unit (SIU)</vt:lpstr>
      <vt:lpstr>Fiscal focus means perverse systemic incentives</vt:lpstr>
      <vt:lpstr>PowerPoint Presentation</vt:lpstr>
      <vt:lpstr>PowerPoint Presentation</vt:lpstr>
      <vt:lpstr>PowerPoint Presentation</vt:lpstr>
      <vt:lpstr>PowerPoint Presentation</vt:lpstr>
      <vt:lpstr>Fiscal liability crosses the Tasman</vt:lpstr>
      <vt:lpstr>PowerPoint Presentation</vt:lpstr>
      <vt:lpstr>PowerPoint Presentation</vt:lpstr>
      <vt:lpstr>PowerPoint Presentation</vt:lpstr>
      <vt:lpstr>PowerPoint Presentation</vt:lpstr>
      <vt:lpstr>PowerPoint Presentation</vt:lpstr>
      <vt:lpstr>PowerPoint Presentation</vt:lpstr>
    </vt:vector>
  </TitlesOfParts>
  <Company>Victoria University of Wellington</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and Russell Harp and Harding</dc:creator>
  <cp:lastModifiedBy>Microsoft Office User</cp:lastModifiedBy>
  <cp:revision>130</cp:revision>
  <cp:lastPrinted>2017-05-26T00:37:08Z</cp:lastPrinted>
  <dcterms:created xsi:type="dcterms:W3CDTF">2016-03-07T02:14:36Z</dcterms:created>
  <dcterms:modified xsi:type="dcterms:W3CDTF">2017-05-28T22:44:03Z</dcterms:modified>
</cp:coreProperties>
</file>