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65" r:id="rId5"/>
    <p:sldId id="267" r:id="rId6"/>
    <p:sldId id="271" r:id="rId7"/>
    <p:sldId id="272" r:id="rId8"/>
    <p:sldId id="260" r:id="rId9"/>
    <p:sldId id="273" r:id="rId10"/>
    <p:sldId id="288" r:id="rId11"/>
    <p:sldId id="275" r:id="rId12"/>
    <p:sldId id="285" r:id="rId13"/>
    <p:sldId id="286" r:id="rId14"/>
    <p:sldId id="287" r:id="rId1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10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53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203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16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28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76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66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272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322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00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41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C50B-AB95-49C2-803E-9BCFF00E2861}" type="datetimeFigureOut">
              <a:rPr lang="en-AU" smtClean="0"/>
              <a:t>29/5/17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F26D-D5F9-4CC7-9E49-8CC4EE781C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70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c.europa.eu/social/main.jsp?catId=1044&amp;langId=e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Social investment – international context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Paul Smyth</a:t>
            </a:r>
          </a:p>
          <a:p>
            <a:r>
              <a:rPr lang="en-AU" dirty="0" smtClean="0"/>
              <a:t>University of Melbourne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3424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Reframing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From </a:t>
            </a:r>
            <a:r>
              <a:rPr lang="en-US" altLang="en-US" dirty="0" err="1"/>
              <a:t>washington</a:t>
            </a:r>
            <a:r>
              <a:rPr lang="en-US" altLang="en-US" dirty="0"/>
              <a:t> consensus to inclusive growth</a:t>
            </a:r>
          </a:p>
          <a:p>
            <a:r>
              <a:rPr lang="en-US" altLang="en-US" dirty="0" err="1" smtClean="0"/>
              <a:t>Sen</a:t>
            </a:r>
            <a:r>
              <a:rPr lang="en-US" altLang="en-US" dirty="0" smtClean="0"/>
              <a:t> et al: </a:t>
            </a:r>
            <a:r>
              <a:rPr lang="en-US" altLang="en-US" dirty="0"/>
              <a:t>‘Rethinking progress</a:t>
            </a:r>
            <a:r>
              <a:rPr lang="en-US" altLang="en-US" dirty="0" smtClean="0"/>
              <a:t>’</a:t>
            </a:r>
            <a:endParaRPr lang="en-US" altLang="en-US" dirty="0"/>
          </a:p>
          <a:p>
            <a:r>
              <a:rPr lang="en-US" altLang="en-US" dirty="0"/>
              <a:t>Social policy as investment not </a:t>
            </a:r>
            <a:r>
              <a:rPr lang="en-US" altLang="en-US" dirty="0" smtClean="0"/>
              <a:t>consumption</a:t>
            </a:r>
          </a:p>
          <a:p>
            <a:r>
              <a:rPr lang="en-US" altLang="en-US" dirty="0" smtClean="0"/>
              <a:t>not just supply side social investment but demand side economic management </a:t>
            </a:r>
            <a:endParaRPr lang="en-US" altLang="en-US" dirty="0"/>
          </a:p>
          <a:p>
            <a:endParaRPr lang="en-US" alt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393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World Bank( Growth Report 2008; Inclusive Growth 2009)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Policies for inclusion and growth cant be separated. No trickle down</a:t>
            </a:r>
          </a:p>
          <a:p>
            <a:r>
              <a:rPr lang="en-US" altLang="en-US" smtClean="0"/>
              <a:t>Manage pace and pattern of growth ensuring equality of opportunity</a:t>
            </a:r>
          </a:p>
          <a:p>
            <a:r>
              <a:rPr lang="en-US" altLang="en-US" smtClean="0"/>
              <a:t>Broad based growth across sectors</a:t>
            </a:r>
          </a:p>
          <a:p>
            <a:r>
              <a:rPr lang="en-US" altLang="en-US" smtClean="0"/>
              <a:t>Productive employment not just income redistribution</a:t>
            </a:r>
          </a:p>
          <a:p>
            <a:r>
              <a:rPr lang="en-US" altLang="en-US" smtClean="0"/>
              <a:t>On intervention: patience, pragmatism, seek national fit</a:t>
            </a:r>
          </a:p>
        </p:txBody>
      </p:sp>
    </p:spTree>
    <p:extLst>
      <p:ext uri="{BB962C8B-B14F-4D97-AF65-F5344CB8AC3E}">
        <p14:creationId xmlns:p14="http://schemas.microsoft.com/office/powerpoint/2010/main" val="928449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 smtClean="0"/>
              <a:t>World Economic Forum (2015; 2017) ‘The IG and Development Report’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Pragmatic\institutional economics (education, land reform, business support, good governance</a:t>
            </a:r>
          </a:p>
          <a:p>
            <a:r>
              <a:rPr lang="en-AU" altLang="en-US" dirty="0" smtClean="0"/>
              <a:t>Inclusive economy equitable BEFORE taxes and transfers are taken into account</a:t>
            </a:r>
          </a:p>
          <a:p>
            <a:r>
              <a:rPr lang="en-AU" altLang="en-US" dirty="0" smtClean="0"/>
              <a:t>A focus on ‘process’ as well as ‘outcomes’</a:t>
            </a:r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288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 dirty="0" smtClean="0"/>
              <a:t>Integrated social and economic Framework: 7 Pillars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Ed and skills - access, quality, equity</a:t>
            </a:r>
          </a:p>
          <a:p>
            <a:r>
              <a:rPr lang="en-AU" altLang="en-US" smtClean="0"/>
              <a:t>Employment and labour – productive employment, wage and non-wage compensation</a:t>
            </a:r>
          </a:p>
          <a:p>
            <a:r>
              <a:rPr lang="en-AU" altLang="en-US" smtClean="0"/>
              <a:t>Asset building &amp; entrepreneurship – small business; home and financial asset ownership</a:t>
            </a:r>
          </a:p>
          <a:p>
            <a:endParaRPr lang="en-AU" altLang="en-US" smtClean="0"/>
          </a:p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547243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alt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Finance of real ec invetsment</a:t>
            </a:r>
          </a:p>
          <a:p>
            <a:r>
              <a:rPr lang="en-AU" altLang="en-US" smtClean="0"/>
              <a:t>Corruption and rents</a:t>
            </a:r>
          </a:p>
          <a:p>
            <a:r>
              <a:rPr lang="en-AU" altLang="en-US" smtClean="0"/>
              <a:t>Basic services and infrastructure – digital, health etc</a:t>
            </a:r>
          </a:p>
          <a:p>
            <a:r>
              <a:rPr lang="en-AU" altLang="en-US" smtClean="0"/>
              <a:t>Taxes and transfers- tax code. Social protection</a:t>
            </a:r>
          </a:p>
          <a:p>
            <a:r>
              <a:rPr lang="en-AU" altLang="en-US" smtClean="0"/>
              <a:t>For each sub pillar there are stat indicators making a ‘Dashboard of National KPIs’</a:t>
            </a:r>
          </a:p>
        </p:txBody>
      </p:sp>
    </p:spTree>
    <p:extLst>
      <p:ext uri="{BB962C8B-B14F-4D97-AF65-F5344CB8AC3E}">
        <p14:creationId xmlns:p14="http://schemas.microsoft.com/office/powerpoint/2010/main" val="366244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Pre welfare state: </a:t>
            </a:r>
            <a:r>
              <a:rPr lang="en-US" altLang="en-US" dirty="0" err="1" smtClean="0"/>
              <a:t>tawney</a:t>
            </a:r>
            <a:r>
              <a:rPr lang="en-US" altLang="en-US" dirty="0" smtClean="0"/>
              <a:t> Myrdal Keynes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r>
              <a:rPr lang="en-US" altLang="en-US" dirty="0" smtClean="0"/>
              <a:t>Welfare state : T H Marshall </a:t>
            </a:r>
          </a:p>
          <a:p>
            <a:r>
              <a:rPr lang="en-US" altLang="en-US" dirty="0" smtClean="0"/>
              <a:t>New Left:  O’Connor Gough </a:t>
            </a:r>
            <a:r>
              <a:rPr lang="en-US" altLang="en-US" dirty="0" err="1" smtClean="0"/>
              <a:t>Offe</a:t>
            </a:r>
            <a:endParaRPr lang="en-US" altLang="en-US" dirty="0" smtClean="0"/>
          </a:p>
          <a:p>
            <a:r>
              <a:rPr lang="en-US" altLang="en-US" dirty="0" smtClean="0"/>
              <a:t>New Right : </a:t>
            </a:r>
            <a:r>
              <a:rPr lang="en-US" altLang="en-US" dirty="0" err="1" smtClean="0"/>
              <a:t>friedman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hayek</a:t>
            </a:r>
            <a:endParaRPr lang="en-US" altLang="en-US" dirty="0" smtClean="0"/>
          </a:p>
          <a:p>
            <a:r>
              <a:rPr lang="en-US" altLang="en-US" dirty="0" smtClean="0"/>
              <a:t>Rediscovery: OECD </a:t>
            </a:r>
            <a:r>
              <a:rPr lang="en-US" altLang="en-US" dirty="0"/>
              <a:t>from social protection (1980s) to social investment (1990s</a:t>
            </a:r>
            <a:r>
              <a:rPr lang="en-US" altLang="en-US" dirty="0" smtClean="0"/>
              <a:t>)</a:t>
            </a:r>
          </a:p>
          <a:p>
            <a:endParaRPr lang="en-US" altLang="en-US" dirty="0" smtClean="0"/>
          </a:p>
          <a:p>
            <a:r>
              <a:rPr lang="en-US" sz="1700" dirty="0" smtClean="0"/>
              <a:t>Deeming and Smyth (2016)The </a:t>
            </a:r>
            <a:r>
              <a:rPr lang="en-US" sz="1700" dirty="0"/>
              <a:t>'Social Investment Perspective' in Social Policy: A Longue </a:t>
            </a:r>
            <a:r>
              <a:rPr lang="en-US" sz="1700" dirty="0" err="1"/>
              <a:t>Durée</a:t>
            </a:r>
            <a:r>
              <a:rPr lang="en-US" sz="1700" dirty="0"/>
              <a:t> </a:t>
            </a:r>
            <a:r>
              <a:rPr lang="en-US" sz="1700" dirty="0" smtClean="0"/>
              <a:t>Perspective’, Social Policy and Admin, (October)</a:t>
            </a:r>
            <a:endParaRPr lang="en-US" altLang="en-US" sz="17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027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UK Third way:</a:t>
            </a:r>
            <a:br>
              <a:rPr lang="en-US" dirty="0" smtClean="0"/>
            </a:br>
            <a:r>
              <a:rPr lang="en-US" sz="3600" dirty="0" smtClean="0"/>
              <a:t>: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‘Paradigm shift’ (</a:t>
            </a:r>
            <a:r>
              <a:rPr lang="en-US" dirty="0" err="1" smtClean="0"/>
              <a:t>Droboloski</a:t>
            </a:r>
            <a:r>
              <a:rPr lang="en-US" dirty="0" smtClean="0"/>
              <a:t>\Lister 2008)</a:t>
            </a:r>
          </a:p>
          <a:p>
            <a:pPr eaLnBrk="1" hangingPunct="1">
              <a:defRPr/>
            </a:pPr>
            <a:r>
              <a:rPr lang="en-US" dirty="0" smtClean="0"/>
              <a:t>UK Commission on Social Justice 1994:</a:t>
            </a:r>
          </a:p>
          <a:p>
            <a:pPr marL="0" indent="0">
              <a:buNone/>
              <a:defRPr/>
            </a:pPr>
            <a:r>
              <a:rPr lang="en-US" dirty="0" smtClean="0"/>
              <a:t>deregulators\ </a:t>
            </a:r>
            <a:r>
              <a:rPr lang="en-US" dirty="0" err="1" smtClean="0"/>
              <a:t>levellers</a:t>
            </a:r>
            <a:r>
              <a:rPr lang="en-US" dirty="0" smtClean="0"/>
              <a:t>\ investors/</a:t>
            </a:r>
          </a:p>
          <a:p>
            <a:pPr eaLnBrk="1" hangingPunct="1">
              <a:defRPr/>
            </a:pPr>
            <a:r>
              <a:rPr lang="en-US" dirty="0" smtClean="0"/>
              <a:t>Giddens (1998) ‘Social investment state’</a:t>
            </a:r>
          </a:p>
          <a:p>
            <a:pPr eaLnBrk="1" hangingPunct="1">
              <a:defRPr/>
            </a:pPr>
            <a:r>
              <a:rPr lang="en-US" dirty="0" smtClean="0"/>
              <a:t>‘Welfare to work’</a:t>
            </a:r>
          </a:p>
          <a:p>
            <a:pPr eaLnBrk="1" hangingPunct="1">
              <a:defRPr/>
            </a:pPr>
            <a:r>
              <a:rPr lang="en-US" dirty="0" smtClean="0"/>
              <a:t>investment in ‘early years’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48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EU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err="1" smtClean="0"/>
              <a:t>Esping</a:t>
            </a:r>
            <a:r>
              <a:rPr lang="en-US" altLang="en-US" dirty="0" smtClean="0"/>
              <a:t> Andersen (1999) Social Foundations of Postindustrial Economies; (2002) Why we need a new welfare state</a:t>
            </a:r>
          </a:p>
          <a:p>
            <a:r>
              <a:rPr lang="en-US" altLang="en-US" dirty="0" smtClean="0"/>
              <a:t>From EU Lisbon strategy (2000): </a:t>
            </a:r>
            <a:r>
              <a:rPr lang="en-US" altLang="en-US" u="sng" dirty="0"/>
              <a:t>Human </a:t>
            </a:r>
            <a:r>
              <a:rPr lang="en-US" altLang="en-US" u="sng" dirty="0" smtClean="0"/>
              <a:t>capital\</a:t>
            </a:r>
            <a:r>
              <a:rPr lang="en-US" altLang="en-US" dirty="0" smtClean="0"/>
              <a:t>knowledge economy</a:t>
            </a:r>
          </a:p>
          <a:p>
            <a:r>
              <a:rPr lang="en-US" altLang="en-US" u="sng" dirty="0" smtClean="0"/>
              <a:t>Life course</a:t>
            </a:r>
            <a:endParaRPr lang="en-US" altLang="en-US" dirty="0" smtClean="0"/>
          </a:p>
          <a:p>
            <a:r>
              <a:rPr lang="en-US" altLang="en-US" u="sng" dirty="0" smtClean="0"/>
              <a:t>Employment\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flexicurity</a:t>
            </a:r>
            <a:endParaRPr lang="en-US" altLang="en-US" dirty="0" smtClean="0"/>
          </a:p>
          <a:p>
            <a:r>
              <a:rPr lang="en-US" altLang="en-US" dirty="0" smtClean="0"/>
              <a:t>To EU ‘Social Investment Package’ (2013-)</a:t>
            </a:r>
          </a:p>
          <a:p>
            <a:pPr marL="0" indent="0">
              <a:buNone/>
            </a:pPr>
            <a:r>
              <a:rPr lang="en-US" altLang="en-US" dirty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ec.europa.eu/social/main.jsp?catId=1044&amp;langId=en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sz="2300" dirty="0" smtClean="0"/>
          </a:p>
          <a:p>
            <a:pPr marL="0" indent="0">
              <a:buNone/>
            </a:pPr>
            <a:r>
              <a:rPr lang="en-US" altLang="en-US" sz="2300" dirty="0" smtClean="0"/>
              <a:t>[</a:t>
            </a:r>
            <a:r>
              <a:rPr lang="en-US" altLang="en-US" sz="2300" dirty="0"/>
              <a:t>US ( </a:t>
            </a:r>
            <a:r>
              <a:rPr lang="en-US" altLang="en-US" sz="2300" dirty="0" err="1"/>
              <a:t>Midgley</a:t>
            </a:r>
            <a:r>
              <a:rPr lang="en-US" altLang="en-US" sz="2300" dirty="0"/>
              <a:t>)</a:t>
            </a:r>
          </a:p>
          <a:p>
            <a:pPr marL="0" indent="0">
              <a:buNone/>
            </a:pPr>
            <a:r>
              <a:rPr lang="en-US" altLang="en-US" sz="2300" dirty="0"/>
              <a:t>Canada ( Jane Jenson</a:t>
            </a:r>
            <a:r>
              <a:rPr lang="en-US" altLang="en-US" sz="2300" u="sng" dirty="0"/>
              <a:t>).</a:t>
            </a:r>
          </a:p>
          <a:p>
            <a:pPr marL="0" indent="0">
              <a:buNone/>
            </a:pPr>
            <a:r>
              <a:rPr lang="en-US" altLang="en-US" sz="2300" dirty="0"/>
              <a:t>General:  N Morel et al (2012) Towards a social investment welfare state)]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81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Social investment Today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altLang="en-US" sz="2000" dirty="0" smtClean="0"/>
              <a:t>From education and skills to multidimensional approach : early learning needs housing, needs nutrition, needs money </a:t>
            </a:r>
            <a:r>
              <a:rPr lang="en-AU" altLang="en-US" sz="2000" dirty="0" err="1" smtClean="0"/>
              <a:t>etc</a:t>
            </a:r>
            <a:endParaRPr lang="en-AU" altLang="en-US" sz="2000" dirty="0" smtClean="0"/>
          </a:p>
          <a:p>
            <a:r>
              <a:rPr lang="en-AU" altLang="en-US" sz="2000" dirty="0" smtClean="0"/>
              <a:t>Life course approach</a:t>
            </a:r>
          </a:p>
          <a:p>
            <a:r>
              <a:rPr lang="en-AU" altLang="en-US" sz="2000" dirty="0" smtClean="0"/>
              <a:t>transitions (early years, schooling, transitions to work, transitions to Care, life long learning)</a:t>
            </a:r>
          </a:p>
          <a:p>
            <a:r>
              <a:rPr lang="en-AU" altLang="en-US" sz="2000" dirty="0" smtClean="0"/>
              <a:t>‘Stocks </a:t>
            </a:r>
          </a:p>
          <a:p>
            <a:r>
              <a:rPr lang="en-AU" altLang="en-US" sz="2000" dirty="0" smtClean="0"/>
              <a:t>Flows </a:t>
            </a:r>
          </a:p>
          <a:p>
            <a:r>
              <a:rPr lang="en-AU" altLang="en-US" sz="2000" dirty="0" smtClean="0"/>
              <a:t>Buffers’</a:t>
            </a:r>
          </a:p>
          <a:p>
            <a:r>
              <a:rPr lang="en-AU" altLang="en-US" sz="2000" dirty="0" smtClean="0"/>
              <a:t>Governance challenge (‘joined up’)</a:t>
            </a:r>
          </a:p>
          <a:p>
            <a:r>
              <a:rPr lang="en-AU" altLang="en-US" sz="2000" dirty="0" smtClean="0"/>
              <a:t>Returns on investment  : the measurement challenge</a:t>
            </a:r>
          </a:p>
          <a:p>
            <a:r>
              <a:rPr lang="en-AU" altLang="en-US" sz="2000" dirty="0" smtClean="0"/>
              <a:t>See </a:t>
            </a:r>
            <a:r>
              <a:rPr lang="en-AU" altLang="en-US" sz="2000" dirty="0"/>
              <a:t>Anton </a:t>
            </a:r>
            <a:r>
              <a:rPr lang="en-AU" altLang="en-US" sz="2000" dirty="0" err="1"/>
              <a:t>Hemerijck</a:t>
            </a:r>
            <a:r>
              <a:rPr lang="en-AU" altLang="en-US" sz="2000" dirty="0"/>
              <a:t>, A. (2015) ‘The Quiet Paradigm Revolution of Social Investment’, in: Social </a:t>
            </a:r>
            <a:r>
              <a:rPr lang="en-AU" altLang="en-US" sz="2000" dirty="0" smtClean="0"/>
              <a:t>Politics.</a:t>
            </a:r>
          </a:p>
          <a:p>
            <a:r>
              <a:rPr lang="en-AU" altLang="en-US" sz="2000" dirty="0" smtClean="0"/>
              <a:t>And 2017 </a:t>
            </a:r>
            <a:r>
              <a:rPr lang="en-AU" altLang="en-US" sz="2000" i="1" dirty="0" smtClean="0"/>
              <a:t>The Uses of Social Investment (OUP)</a:t>
            </a:r>
            <a:endParaRPr lang="en-AU" altLang="en-US" sz="2000" i="1" dirty="0"/>
          </a:p>
          <a:p>
            <a:endParaRPr lang="en-AU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2656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 2005-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National Reform </a:t>
            </a:r>
            <a:r>
              <a:rPr lang="en-AU" dirty="0"/>
              <a:t>A</a:t>
            </a:r>
            <a:r>
              <a:rPr lang="en-AU" dirty="0" smtClean="0"/>
              <a:t>genda 2006 -  Vic </a:t>
            </a:r>
            <a:r>
              <a:rPr lang="en-AU" dirty="0" err="1" smtClean="0"/>
              <a:t>Govt</a:t>
            </a:r>
            <a:r>
              <a:rPr lang="en-AU" dirty="0" smtClean="0"/>
              <a:t> (2005) Sen, human capital </a:t>
            </a:r>
            <a:r>
              <a:rPr lang="en-AU" dirty="0" err="1" smtClean="0"/>
              <a:t>etc</a:t>
            </a:r>
            <a:endParaRPr lang="en-AU" dirty="0" smtClean="0"/>
          </a:p>
          <a:p>
            <a:r>
              <a:rPr lang="en-AU" dirty="0" smtClean="0"/>
              <a:t>Rudd-Gillard 2007-13</a:t>
            </a:r>
          </a:p>
          <a:p>
            <a:r>
              <a:rPr lang="en-AU" dirty="0" smtClean="0"/>
              <a:t>Early years</a:t>
            </a:r>
          </a:p>
          <a:p>
            <a:r>
              <a:rPr lang="en-AU" dirty="0" smtClean="0"/>
              <a:t>Schooling</a:t>
            </a:r>
          </a:p>
          <a:p>
            <a:r>
              <a:rPr lang="en-AU" dirty="0" smtClean="0"/>
              <a:t>Youth employment</a:t>
            </a:r>
          </a:p>
          <a:p>
            <a:r>
              <a:rPr lang="en-AU" dirty="0" smtClean="0"/>
              <a:t>health</a:t>
            </a:r>
          </a:p>
          <a:p>
            <a:r>
              <a:rPr lang="en-AU" dirty="0" smtClean="0"/>
              <a:t>Closing the gap (indigenous)</a:t>
            </a:r>
          </a:p>
          <a:p>
            <a:r>
              <a:rPr lang="en-AU" sz="1700" dirty="0" smtClean="0"/>
              <a:t>Perkins, </a:t>
            </a:r>
            <a:r>
              <a:rPr lang="en-AU" sz="1700" dirty="0"/>
              <a:t>Smyth and </a:t>
            </a:r>
            <a:r>
              <a:rPr lang="en-AU" sz="1700" dirty="0" err="1"/>
              <a:t>Nelms</a:t>
            </a:r>
            <a:r>
              <a:rPr lang="en-AU" sz="1700" dirty="0"/>
              <a:t> (2004) ‘beyond neoliberalism the social investment state</a:t>
            </a:r>
            <a:r>
              <a:rPr lang="en-AU" sz="1700" dirty="0" smtClean="0"/>
              <a:t>?’; </a:t>
            </a:r>
            <a:endParaRPr lang="en-AU" sz="1700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80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Reasserts </a:t>
            </a:r>
            <a:r>
              <a:rPr lang="en-AU" dirty="0" err="1" smtClean="0"/>
              <a:t>productivist</a:t>
            </a:r>
            <a:r>
              <a:rPr lang="en-AU" dirty="0" smtClean="0"/>
              <a:t> social policy tradition</a:t>
            </a:r>
          </a:p>
          <a:p>
            <a:r>
              <a:rPr lang="en-AU" dirty="0" smtClean="0"/>
              <a:t>Uncertain economics - GFC\ Keynesian? Neoliberal?</a:t>
            </a:r>
            <a:endParaRPr lang="en-AU" dirty="0"/>
          </a:p>
          <a:p>
            <a:r>
              <a:rPr lang="en-AU" dirty="0" smtClean="0"/>
              <a:t>Society rediscovered? Subordinated?</a:t>
            </a:r>
            <a:endParaRPr lang="en-AU" dirty="0"/>
          </a:p>
          <a:p>
            <a:r>
              <a:rPr lang="en-AU" dirty="0" smtClean="0"/>
              <a:t>How promote  ‘productive’ without downgrading  ‘protection’- a dual imperative</a:t>
            </a:r>
          </a:p>
          <a:p>
            <a:r>
              <a:rPr lang="en-AU" sz="2000" dirty="0" smtClean="0"/>
              <a:t>See Deeming and Smyth (2015) ‘</a:t>
            </a:r>
            <a:r>
              <a:rPr lang="en-US" sz="2000" dirty="0" smtClean="0"/>
              <a:t>Social </a:t>
            </a:r>
            <a:r>
              <a:rPr lang="en-US" sz="2000" dirty="0"/>
              <a:t>Investment after Neoliberalism: Policy Paradigms and Political </a:t>
            </a:r>
            <a:r>
              <a:rPr lang="en-US" sz="2000" dirty="0" smtClean="0"/>
              <a:t>Platforms’</a:t>
            </a:r>
            <a:r>
              <a:rPr lang="en-US" sz="2000" b="1" dirty="0" smtClean="0"/>
              <a:t>.</a:t>
            </a:r>
            <a:r>
              <a:rPr lang="en-AU" sz="2000" dirty="0" smtClean="0"/>
              <a:t> </a:t>
            </a:r>
            <a:r>
              <a:rPr lang="en-AU" sz="2000" dirty="0" err="1" smtClean="0"/>
              <a:t>Jnl</a:t>
            </a:r>
            <a:r>
              <a:rPr lang="en-AU" sz="2000" dirty="0" smtClean="0"/>
              <a:t> Social Policy, 44:)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18142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Si lib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McClure report and the ‘discovery’ of social policy as investment</a:t>
            </a:r>
          </a:p>
          <a:p>
            <a:r>
              <a:rPr lang="en-AU" dirty="0" smtClean="0"/>
              <a:t>Mapping </a:t>
            </a:r>
            <a:r>
              <a:rPr lang="en-AU" dirty="0" err="1" smtClean="0"/>
              <a:t>si</a:t>
            </a:r>
            <a:r>
              <a:rPr lang="en-AU" dirty="0" smtClean="0"/>
              <a:t> onto the liberal welfare regime – about individual failure not the market society</a:t>
            </a:r>
          </a:p>
          <a:p>
            <a:r>
              <a:rPr lang="en-AU" dirty="0" smtClean="0"/>
              <a:t>Nation building out - market fundamentalism in</a:t>
            </a:r>
          </a:p>
          <a:p>
            <a:r>
              <a:rPr lang="en-AU" dirty="0" smtClean="0"/>
              <a:t>social policy as ‘liability’ to be reduced</a:t>
            </a:r>
          </a:p>
          <a:p>
            <a:r>
              <a:rPr lang="en-AU" dirty="0" smtClean="0"/>
              <a:t>SI with welfare as poison (Porter\</a:t>
            </a:r>
            <a:r>
              <a:rPr lang="en-AU" dirty="0" err="1" smtClean="0"/>
              <a:t>Tudge</a:t>
            </a:r>
            <a:r>
              <a:rPr lang="en-AU" dirty="0" smtClean="0"/>
              <a:t>)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873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International: from SI to inclusive growth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Asian Development Bank 2007</a:t>
            </a:r>
          </a:p>
          <a:p>
            <a:r>
              <a:rPr lang="en-US" altLang="en-US" dirty="0" smtClean="0"/>
              <a:t>World Bank 2008</a:t>
            </a:r>
          </a:p>
          <a:p>
            <a:r>
              <a:rPr lang="en-US" altLang="en-US" dirty="0" smtClean="0"/>
              <a:t>UNRISD -</a:t>
            </a:r>
          </a:p>
          <a:p>
            <a:r>
              <a:rPr lang="en-US" altLang="en-US" dirty="0" smtClean="0"/>
              <a:t>IMF- </a:t>
            </a:r>
          </a:p>
          <a:p>
            <a:r>
              <a:rPr lang="en-US" altLang="en-US" dirty="0" smtClean="0"/>
              <a:t>OECD – see IG project</a:t>
            </a:r>
          </a:p>
          <a:p>
            <a:r>
              <a:rPr lang="en-US" altLang="en-US" dirty="0" smtClean="0"/>
              <a:t>UN </a:t>
            </a:r>
            <a:r>
              <a:rPr lang="en-US" altLang="en-US" dirty="0"/>
              <a:t>Agenda </a:t>
            </a:r>
            <a:r>
              <a:rPr lang="en-US" altLang="en-US" dirty="0" smtClean="0"/>
              <a:t>2030 Sustainable Development </a:t>
            </a:r>
            <a:r>
              <a:rPr lang="en-US" altLang="en-US" dirty="0"/>
              <a:t>G</a:t>
            </a:r>
            <a:r>
              <a:rPr lang="en-US" altLang="en-US" dirty="0" smtClean="0"/>
              <a:t>oals</a:t>
            </a:r>
          </a:p>
          <a:p>
            <a:r>
              <a:rPr lang="en-US" altLang="en-US" sz="1700" dirty="0" smtClean="0"/>
              <a:t>ALP (2016) </a:t>
            </a:r>
            <a:r>
              <a:rPr lang="en-US" altLang="en-US" sz="1700" i="1" dirty="0" smtClean="0"/>
              <a:t>Growing Together Tackling Inequality in Australia </a:t>
            </a:r>
          </a:p>
          <a:p>
            <a:r>
              <a:rPr lang="en-US" altLang="en-US" sz="1700" i="1" dirty="0" smtClean="0"/>
              <a:t>Deeming and Smyth 2017 Reframing Global Social Policy, Policy Press </a:t>
            </a:r>
          </a:p>
        </p:txBody>
      </p:sp>
    </p:spTree>
    <p:extLst>
      <p:ext uri="{BB962C8B-B14F-4D97-AF65-F5344CB8AC3E}">
        <p14:creationId xmlns:p14="http://schemas.microsoft.com/office/powerpoint/2010/main" val="13531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720</Words>
  <Application>Microsoft Macintosh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Social investment – international context</vt:lpstr>
      <vt:lpstr>Pre history</vt:lpstr>
      <vt:lpstr>UK Third way: :</vt:lpstr>
      <vt:lpstr>In EU</vt:lpstr>
      <vt:lpstr>Social investment Today</vt:lpstr>
      <vt:lpstr>Australia 2005-</vt:lpstr>
      <vt:lpstr>PowerPoint Presentation</vt:lpstr>
      <vt:lpstr>Si lib</vt:lpstr>
      <vt:lpstr>International: from SI to inclusive growth</vt:lpstr>
      <vt:lpstr>Reframing</vt:lpstr>
      <vt:lpstr>World Bank( Growth Report 2008; Inclusive Growth 2009)</vt:lpstr>
      <vt:lpstr>World Economic Forum (2015; 2017) ‘The IG and Development Report’</vt:lpstr>
      <vt:lpstr>Integrated social and economic Framework: 7 Pillars</vt:lpstr>
      <vt:lpstr>PowerPoint Presentation</vt:lpstr>
    </vt:vector>
  </TitlesOfParts>
  <Company>The University of Melbourne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Smyth</dc:creator>
  <cp:lastModifiedBy>Microsoft Office User</cp:lastModifiedBy>
  <cp:revision>29</cp:revision>
  <cp:lastPrinted>2017-05-28T05:35:37Z</cp:lastPrinted>
  <dcterms:created xsi:type="dcterms:W3CDTF">2017-05-27T06:47:22Z</dcterms:created>
  <dcterms:modified xsi:type="dcterms:W3CDTF">2017-05-28T23:24:22Z</dcterms:modified>
</cp:coreProperties>
</file>